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492" r:id="rId2"/>
    <p:sldId id="470" r:id="rId3"/>
    <p:sldId id="467" r:id="rId4"/>
    <p:sldId id="360" r:id="rId5"/>
    <p:sldId id="314" r:id="rId6"/>
    <p:sldId id="271" r:id="rId7"/>
    <p:sldId id="326" r:id="rId8"/>
    <p:sldId id="352" r:id="rId9"/>
    <p:sldId id="471" r:id="rId10"/>
    <p:sldId id="273" r:id="rId11"/>
    <p:sldId id="356" r:id="rId12"/>
    <p:sldId id="472" r:id="rId13"/>
    <p:sldId id="479" r:id="rId14"/>
    <p:sldId id="480" r:id="rId15"/>
    <p:sldId id="481" r:id="rId16"/>
    <p:sldId id="478" r:id="rId17"/>
    <p:sldId id="357" r:id="rId18"/>
    <p:sldId id="419" r:id="rId19"/>
    <p:sldId id="464" r:id="rId20"/>
    <p:sldId id="465" r:id="rId21"/>
    <p:sldId id="466" r:id="rId22"/>
    <p:sldId id="457" r:id="rId23"/>
    <p:sldId id="482" r:id="rId24"/>
    <p:sldId id="483" r:id="rId25"/>
    <p:sldId id="484" r:id="rId26"/>
    <p:sldId id="491" r:id="rId27"/>
    <p:sldId id="485" r:id="rId28"/>
    <p:sldId id="486" r:id="rId29"/>
    <p:sldId id="488" r:id="rId30"/>
    <p:sldId id="429" r:id="rId31"/>
    <p:sldId id="487" r:id="rId32"/>
    <p:sldId id="490" r:id="rId33"/>
    <p:sldId id="463" r:id="rId34"/>
    <p:sldId id="277" r:id="rId35"/>
    <p:sldId id="278" r:id="rId36"/>
    <p:sldId id="279" r:id="rId37"/>
    <p:sldId id="280" r:id="rId38"/>
    <p:sldId id="281" r:id="rId39"/>
    <p:sldId id="283" r:id="rId40"/>
    <p:sldId id="284" r:id="rId41"/>
    <p:sldId id="285" r:id="rId42"/>
    <p:sldId id="286"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62" r:id="rId60"/>
    <p:sldId id="363" r:id="rId61"/>
    <p:sldId id="366" r:id="rId62"/>
    <p:sldId id="367" r:id="rId63"/>
    <p:sldId id="379" r:id="rId64"/>
    <p:sldId id="394" r:id="rId65"/>
    <p:sldId id="368" r:id="rId66"/>
    <p:sldId id="369" r:id="rId67"/>
    <p:sldId id="418" r:id="rId68"/>
    <p:sldId id="365" r:id="rId69"/>
    <p:sldId id="370" r:id="rId70"/>
    <p:sldId id="371" r:id="rId71"/>
    <p:sldId id="458" r:id="rId72"/>
    <p:sldId id="320" r:id="rId73"/>
    <p:sldId id="264"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definitions" id="{1FC86C5A-6202-4E2B-90CD-677AE264C4CF}">
          <p14:sldIdLst>
            <p14:sldId id="492"/>
            <p14:sldId id="470"/>
            <p14:sldId id="467"/>
            <p14:sldId id="360"/>
            <p14:sldId id="314"/>
          </p14:sldIdLst>
        </p14:section>
        <p14:section name="Definition" id="{DA644AAE-D825-498A-AAE5-3E53C607658C}">
          <p14:sldIdLst>
            <p14:sldId id="271"/>
            <p14:sldId id="326"/>
            <p14:sldId id="352"/>
            <p14:sldId id="471"/>
            <p14:sldId id="273"/>
            <p14:sldId id="356"/>
            <p14:sldId id="472"/>
            <p14:sldId id="479"/>
            <p14:sldId id="480"/>
            <p14:sldId id="481"/>
            <p14:sldId id="478"/>
            <p14:sldId id="357"/>
          </p14:sldIdLst>
        </p14:section>
        <p14:section name="CCSS R-Squared Service" id="{800804D6-C396-4E60-A902-E7B5CF5666B0}">
          <p14:sldIdLst>
            <p14:sldId id="419"/>
            <p14:sldId id="464"/>
            <p14:sldId id="465"/>
            <p14:sldId id="466"/>
          </p14:sldIdLst>
        </p14:section>
        <p14:section name="R2 Catalog Examples" id="{68336970-1DC5-4D82-98DD-B63BD6DDCFE6}">
          <p14:sldIdLst>
            <p14:sldId id="457"/>
          </p14:sldIdLst>
        </p14:section>
        <p14:section name="Data Quality Review" id="{108A4BF7-B3F1-4E6C-8334-3D1D5D72B29E}">
          <p14:sldIdLst>
            <p14:sldId id="482"/>
            <p14:sldId id="483"/>
            <p14:sldId id="484"/>
            <p14:sldId id="491"/>
            <p14:sldId id="485"/>
            <p14:sldId id="486"/>
            <p14:sldId id="488"/>
            <p14:sldId id="429"/>
            <p14:sldId id="487"/>
            <p14:sldId id="490"/>
            <p14:sldId id="463"/>
            <p14:sldId id="277"/>
            <p14:sldId id="278"/>
            <p14:sldId id="279"/>
            <p14:sldId id="280"/>
            <p14:sldId id="281"/>
            <p14:sldId id="283"/>
            <p14:sldId id="284"/>
            <p14:sldId id="285"/>
            <p14:sldId id="286"/>
          </p14:sldIdLst>
        </p14:section>
        <p14:section name="Most Common Manuscript Error" id="{0417348B-236C-4AD6-A371-804E7078C217}">
          <p14:sldIdLst>
            <p14:sldId id="439"/>
            <p14:sldId id="440"/>
            <p14:sldId id="441"/>
            <p14:sldId id="442"/>
            <p14:sldId id="443"/>
            <p14:sldId id="444"/>
            <p14:sldId id="445"/>
          </p14:sldIdLst>
        </p14:section>
        <p14:section name="Most Common Script Errors" id="{0470F3C3-FD15-4142-9990-909FEBD1065E}">
          <p14:sldIdLst>
            <p14:sldId id="446"/>
            <p14:sldId id="447"/>
            <p14:sldId id="448"/>
            <p14:sldId id="449"/>
            <p14:sldId id="450"/>
            <p14:sldId id="451"/>
            <p14:sldId id="452"/>
            <p14:sldId id="453"/>
            <p14:sldId id="454"/>
            <p14:sldId id="462"/>
          </p14:sldIdLst>
        </p14:section>
        <p14:section name="Hands On" id="{527ADCC4-D83F-4747-852B-5F74E3A049CA}">
          <p14:sldIdLst>
            <p14:sldId id="363"/>
            <p14:sldId id="366"/>
            <p14:sldId id="367"/>
            <p14:sldId id="379"/>
            <p14:sldId id="394"/>
            <p14:sldId id="368"/>
            <p14:sldId id="369"/>
            <p14:sldId id="418"/>
            <p14:sldId id="365"/>
            <p14:sldId id="370"/>
            <p14:sldId id="371"/>
            <p14:sldId id="458"/>
            <p14:sldId id="320"/>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00"/>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6" autoAdjust="0"/>
    <p:restoredTop sz="61277" autoAdjust="0"/>
  </p:normalViewPr>
  <p:slideViewPr>
    <p:cSldViewPr>
      <p:cViewPr varScale="1">
        <p:scale>
          <a:sx n="79" d="100"/>
          <a:sy n="79" d="100"/>
        </p:scale>
        <p:origin x="166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39.png"/></Relationships>
</file>

<file path=ppt/diagrams/_rels/data10.xml.rels><?xml version="1.0" encoding="UTF-8" standalone="yes"?>
<Relationships xmlns="http://schemas.openxmlformats.org/package/2006/relationships"><Relationship Id="rId1" Type="http://schemas.openxmlformats.org/officeDocument/2006/relationships/image" Target="../media/image41.png"/></Relationships>
</file>

<file path=ppt/diagrams/_rels/data11.xml.rels><?xml version="1.0" encoding="UTF-8" standalone="yes"?>
<Relationships xmlns="http://schemas.openxmlformats.org/package/2006/relationships"><Relationship Id="rId1" Type="http://schemas.openxmlformats.org/officeDocument/2006/relationships/image" Target="../media/image41.png"/></Relationships>
</file>

<file path=ppt/diagrams/_rels/data12.xml.rels><?xml version="1.0" encoding="UTF-8" standalone="yes"?>
<Relationships xmlns="http://schemas.openxmlformats.org/package/2006/relationships"><Relationship Id="rId1" Type="http://schemas.openxmlformats.org/officeDocument/2006/relationships/image" Target="../media/image41.png"/></Relationships>
</file>

<file path=ppt/diagrams/_rels/data13.xml.rels><?xml version="1.0" encoding="UTF-8" standalone="yes"?>
<Relationships xmlns="http://schemas.openxmlformats.org/package/2006/relationships"><Relationship Id="rId1" Type="http://schemas.openxmlformats.org/officeDocument/2006/relationships/image" Target="../media/image41.png"/></Relationships>
</file>

<file path=ppt/diagrams/_rels/data14.xml.rels><?xml version="1.0" encoding="UTF-8" standalone="yes"?>
<Relationships xmlns="http://schemas.openxmlformats.org/package/2006/relationships"><Relationship Id="rId1" Type="http://schemas.openxmlformats.org/officeDocument/2006/relationships/image" Target="../media/image41.png"/></Relationships>
</file>

<file path=ppt/diagrams/_rels/data15.xml.rels><?xml version="1.0" encoding="UTF-8" standalone="yes"?>
<Relationships xmlns="http://schemas.openxmlformats.org/package/2006/relationships"><Relationship Id="rId1" Type="http://schemas.openxmlformats.org/officeDocument/2006/relationships/image" Target="../media/image41.png"/></Relationships>
</file>

<file path=ppt/diagrams/_rels/data2.xml.rels><?xml version="1.0" encoding="UTF-8" standalone="yes"?>
<Relationships xmlns="http://schemas.openxmlformats.org/package/2006/relationships"><Relationship Id="rId1" Type="http://schemas.openxmlformats.org/officeDocument/2006/relationships/image" Target="../media/image39.png"/></Relationships>
</file>

<file path=ppt/diagrams/_rels/data3.xml.rels><?xml version="1.0" encoding="UTF-8" standalone="yes"?>
<Relationships xmlns="http://schemas.openxmlformats.org/package/2006/relationships"><Relationship Id="rId1" Type="http://schemas.openxmlformats.org/officeDocument/2006/relationships/image" Target="../media/image39.png"/></Relationships>
</file>

<file path=ppt/diagrams/_rels/data4.xml.rels><?xml version="1.0" encoding="UTF-8" standalone="yes"?>
<Relationships xmlns="http://schemas.openxmlformats.org/package/2006/relationships"><Relationship Id="rId1" Type="http://schemas.openxmlformats.org/officeDocument/2006/relationships/image" Target="../media/image39.png"/></Relationships>
</file>

<file path=ppt/diagrams/_rels/data5.xml.rels><?xml version="1.0" encoding="UTF-8" standalone="yes"?>
<Relationships xmlns="http://schemas.openxmlformats.org/package/2006/relationships"><Relationship Id="rId1" Type="http://schemas.openxmlformats.org/officeDocument/2006/relationships/image" Target="../media/image39.png"/></Relationships>
</file>

<file path=ppt/diagrams/_rels/data6.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41.png"/></Relationships>
</file>

<file path=ppt/diagrams/_rels/data8.xml.rels><?xml version="1.0" encoding="UTF-8" standalone="yes"?>
<Relationships xmlns="http://schemas.openxmlformats.org/package/2006/relationships"><Relationship Id="rId1" Type="http://schemas.openxmlformats.org/officeDocument/2006/relationships/image" Target="../media/image41.png"/></Relationships>
</file>

<file path=ppt/diagrams/_rels/data9.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1ABCB-C546-492B-B425-9BA7550CCC0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55B49CD5-96FD-4E56-B406-EF92147D6C77}">
      <dgm:prSet/>
      <dgm:spPr/>
      <dgm:t>
        <a:bodyPr/>
        <a:lstStyle/>
        <a:p>
          <a:pPr rtl="0"/>
          <a:r>
            <a:rPr lang="en-US" b="1"/>
            <a:t>Rounding</a:t>
          </a:r>
          <a:endParaRPr lang="en-US"/>
        </a:p>
      </dgm:t>
    </dgm:pt>
    <dgm:pt modelId="{0E48EC03-EF55-472D-AE57-2E2E1B76B660}" type="parTrans" cxnId="{B0C6B738-D2AD-4FBC-8DF8-F1A3CC551627}">
      <dgm:prSet/>
      <dgm:spPr/>
      <dgm:t>
        <a:bodyPr/>
        <a:lstStyle/>
        <a:p>
          <a:endParaRPr lang="en-US"/>
        </a:p>
      </dgm:t>
    </dgm:pt>
    <dgm:pt modelId="{D222D44C-AA5A-47F2-ACDE-984AC6E48ECF}" type="sibTrans" cxnId="{B0C6B738-D2AD-4FBC-8DF8-F1A3CC551627}">
      <dgm:prSet/>
      <dgm:spPr/>
      <dgm:t>
        <a:bodyPr/>
        <a:lstStyle/>
        <a:p>
          <a:endParaRPr lang="en-US"/>
        </a:p>
      </dgm:t>
    </dgm:pt>
    <dgm:pt modelId="{732E286B-896E-4BE8-A731-85534A3C1A62}" type="pres">
      <dgm:prSet presAssocID="{77C1ABCB-C546-492B-B425-9BA7550CCC00}" presName="linearFlow" presStyleCnt="0">
        <dgm:presLayoutVars>
          <dgm:dir/>
          <dgm:resizeHandles val="exact"/>
        </dgm:presLayoutVars>
      </dgm:prSet>
      <dgm:spPr/>
    </dgm:pt>
    <dgm:pt modelId="{856DAD6E-20EB-4724-9EBF-B3131379B820}" type="pres">
      <dgm:prSet presAssocID="{55B49CD5-96FD-4E56-B406-EF92147D6C77}" presName="composite" presStyleCnt="0"/>
      <dgm:spPr/>
    </dgm:pt>
    <dgm:pt modelId="{E231005E-9BD8-45F6-979D-F24C0AC8734E}" type="pres">
      <dgm:prSet presAssocID="{55B49CD5-96FD-4E56-B406-EF92147D6C77}" presName="imgShp" presStyleLbl="fgImgPlace1" presStyleIdx="0" presStyleCnt="1"/>
      <dgm:spPr>
        <a:blipFill rotWithShape="1">
          <a:blip xmlns:r="http://schemas.openxmlformats.org/officeDocument/2006/relationships" r:embed="rId1"/>
          <a:stretch>
            <a:fillRect/>
          </a:stretch>
        </a:blipFill>
      </dgm:spPr>
    </dgm:pt>
    <dgm:pt modelId="{00ED134A-3A97-4CA8-87EF-5E88E7D05A71}" type="pres">
      <dgm:prSet presAssocID="{55B49CD5-96FD-4E56-B406-EF92147D6C77}" presName="txShp" presStyleLbl="node1" presStyleIdx="0" presStyleCnt="1">
        <dgm:presLayoutVars>
          <dgm:bulletEnabled val="1"/>
        </dgm:presLayoutVars>
      </dgm:prSet>
      <dgm:spPr/>
    </dgm:pt>
  </dgm:ptLst>
  <dgm:cxnLst>
    <dgm:cxn modelId="{B0C6B738-D2AD-4FBC-8DF8-F1A3CC551627}" srcId="{77C1ABCB-C546-492B-B425-9BA7550CCC00}" destId="{55B49CD5-96FD-4E56-B406-EF92147D6C77}" srcOrd="0" destOrd="0" parTransId="{0E48EC03-EF55-472D-AE57-2E2E1B76B660}" sibTransId="{D222D44C-AA5A-47F2-ACDE-984AC6E48ECF}"/>
    <dgm:cxn modelId="{D08FB1A3-5D42-4E69-91D5-727EC515945B}" type="presOf" srcId="{55B49CD5-96FD-4E56-B406-EF92147D6C77}" destId="{00ED134A-3A97-4CA8-87EF-5E88E7D05A71}" srcOrd="0" destOrd="0" presId="urn:microsoft.com/office/officeart/2005/8/layout/vList3"/>
    <dgm:cxn modelId="{DFF135F8-4B08-4931-A265-74636EEDC21C}" type="presOf" srcId="{77C1ABCB-C546-492B-B425-9BA7550CCC00}" destId="{732E286B-896E-4BE8-A731-85534A3C1A62}" srcOrd="0" destOrd="0" presId="urn:microsoft.com/office/officeart/2005/8/layout/vList3"/>
    <dgm:cxn modelId="{912EBD92-A6D5-43E0-B7B0-49D50D2078C4}" type="presParOf" srcId="{732E286B-896E-4BE8-A731-85534A3C1A62}" destId="{856DAD6E-20EB-4724-9EBF-B3131379B820}" srcOrd="0" destOrd="0" presId="urn:microsoft.com/office/officeart/2005/8/layout/vList3"/>
    <dgm:cxn modelId="{4DD61FB8-98E6-4D7C-875D-0A5077422AB9}" type="presParOf" srcId="{856DAD6E-20EB-4724-9EBF-B3131379B820}" destId="{E231005E-9BD8-45F6-979D-F24C0AC8734E}" srcOrd="0" destOrd="0" presId="urn:microsoft.com/office/officeart/2005/8/layout/vList3"/>
    <dgm:cxn modelId="{0ED101A1-F5F2-4BB8-ABD5-0E64E4774CDF}" type="presParOf" srcId="{856DAD6E-20EB-4724-9EBF-B3131379B820}" destId="{00ED134A-3A97-4CA8-87EF-5E88E7D05A7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D600B6-0497-4207-ABD6-313B530F0C8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65934FB-300E-4621-91CC-72D3E18E177B}">
      <dgm:prSet/>
      <dgm:spPr/>
      <dgm:t>
        <a:bodyPr/>
        <a:lstStyle/>
        <a:p>
          <a:pPr rtl="0"/>
          <a:r>
            <a:rPr lang="en-US" b="1" dirty="0"/>
            <a:t>Poor or No Commenting and Poor Variable Names</a:t>
          </a:r>
          <a:endParaRPr lang="en-US" dirty="0"/>
        </a:p>
      </dgm:t>
    </dgm:pt>
    <dgm:pt modelId="{62D8FC2F-5669-4DF9-81AF-5353877932B6}" type="parTrans" cxnId="{89D28594-2D9F-4FBE-81BB-D7433AABBD57}">
      <dgm:prSet/>
      <dgm:spPr/>
      <dgm:t>
        <a:bodyPr/>
        <a:lstStyle/>
        <a:p>
          <a:endParaRPr lang="en-US"/>
        </a:p>
      </dgm:t>
    </dgm:pt>
    <dgm:pt modelId="{E808DC59-8BCB-4884-A3D0-F2F79A4DC913}" type="sibTrans" cxnId="{89D28594-2D9F-4FBE-81BB-D7433AABBD57}">
      <dgm:prSet/>
      <dgm:spPr/>
      <dgm:t>
        <a:bodyPr/>
        <a:lstStyle/>
        <a:p>
          <a:endParaRPr lang="en-US"/>
        </a:p>
      </dgm:t>
    </dgm:pt>
    <dgm:pt modelId="{0B5EDF3B-1614-4C09-9ABD-3AC84F2E8F31}" type="pres">
      <dgm:prSet presAssocID="{78D600B6-0497-4207-ABD6-313B530F0C85}" presName="linearFlow" presStyleCnt="0">
        <dgm:presLayoutVars>
          <dgm:dir/>
          <dgm:resizeHandles val="exact"/>
        </dgm:presLayoutVars>
      </dgm:prSet>
      <dgm:spPr/>
    </dgm:pt>
    <dgm:pt modelId="{5CF2F592-867A-4B69-A7FB-5AE08F907219}" type="pres">
      <dgm:prSet presAssocID="{265934FB-300E-4621-91CC-72D3E18E177B}" presName="composite" presStyleCnt="0"/>
      <dgm:spPr/>
    </dgm:pt>
    <dgm:pt modelId="{6DC0A5A2-3D7B-47BD-AD2C-EC24F0CEBA2C}" type="pres">
      <dgm:prSet presAssocID="{265934FB-300E-4621-91CC-72D3E18E177B}" presName="imgShp" presStyleLbl="fgImgPlace1" presStyleIdx="0" presStyleCnt="1"/>
      <dgm:spPr>
        <a:blipFill rotWithShape="1">
          <a:blip xmlns:r="http://schemas.openxmlformats.org/officeDocument/2006/relationships" r:embed="rId1"/>
          <a:stretch>
            <a:fillRect/>
          </a:stretch>
        </a:blipFill>
      </dgm:spPr>
    </dgm:pt>
    <dgm:pt modelId="{343BFB09-9BA2-4382-9B9E-22B0AB01649E}" type="pres">
      <dgm:prSet presAssocID="{265934FB-300E-4621-91CC-72D3E18E177B}" presName="txShp" presStyleLbl="node1" presStyleIdx="0" presStyleCnt="1">
        <dgm:presLayoutVars>
          <dgm:bulletEnabled val="1"/>
        </dgm:presLayoutVars>
      </dgm:prSet>
      <dgm:spPr/>
    </dgm:pt>
  </dgm:ptLst>
  <dgm:cxnLst>
    <dgm:cxn modelId="{F91CBB03-6197-41E9-8415-7AF24B354BAB}" type="presOf" srcId="{265934FB-300E-4621-91CC-72D3E18E177B}" destId="{343BFB09-9BA2-4382-9B9E-22B0AB01649E}" srcOrd="0" destOrd="0" presId="urn:microsoft.com/office/officeart/2005/8/layout/vList3"/>
    <dgm:cxn modelId="{99D9238C-26D9-4A24-A429-2B529BD9AB72}" type="presOf" srcId="{78D600B6-0497-4207-ABD6-313B530F0C85}" destId="{0B5EDF3B-1614-4C09-9ABD-3AC84F2E8F31}" srcOrd="0" destOrd="0" presId="urn:microsoft.com/office/officeart/2005/8/layout/vList3"/>
    <dgm:cxn modelId="{89D28594-2D9F-4FBE-81BB-D7433AABBD57}" srcId="{78D600B6-0497-4207-ABD6-313B530F0C85}" destId="{265934FB-300E-4621-91CC-72D3E18E177B}" srcOrd="0" destOrd="0" parTransId="{62D8FC2F-5669-4DF9-81AF-5353877932B6}" sibTransId="{E808DC59-8BCB-4884-A3D0-F2F79A4DC913}"/>
    <dgm:cxn modelId="{CA5E9D80-D155-448D-A5AF-9620A18FC2D2}" type="presParOf" srcId="{0B5EDF3B-1614-4C09-9ABD-3AC84F2E8F31}" destId="{5CF2F592-867A-4B69-A7FB-5AE08F907219}" srcOrd="0" destOrd="0" presId="urn:microsoft.com/office/officeart/2005/8/layout/vList3"/>
    <dgm:cxn modelId="{D11DD0E7-FC93-4DEF-9AFD-8C025C93A247}" type="presParOf" srcId="{5CF2F592-867A-4B69-A7FB-5AE08F907219}" destId="{6DC0A5A2-3D7B-47BD-AD2C-EC24F0CEBA2C}" srcOrd="0" destOrd="0" presId="urn:microsoft.com/office/officeart/2005/8/layout/vList3"/>
    <dgm:cxn modelId="{FB0F82D2-358F-424E-9B5D-8AD8A883B76C}" type="presParOf" srcId="{5CF2F592-867A-4B69-A7FB-5AE08F907219}" destId="{343BFB09-9BA2-4382-9B9E-22B0AB01649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0F5F41-792F-4A12-9CAA-9528F42558E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E73B7CD-8BB2-475D-9EFB-E96EF19E15A1}">
      <dgm:prSet/>
      <dgm:spPr/>
      <dgm:t>
        <a:bodyPr/>
        <a:lstStyle/>
        <a:p>
          <a:pPr rtl="0"/>
          <a:r>
            <a:rPr lang="en-US" b="1"/>
            <a:t>Uncertain or No Order Specified in Title of Scripts</a:t>
          </a:r>
          <a:endParaRPr lang="en-US"/>
        </a:p>
      </dgm:t>
    </dgm:pt>
    <dgm:pt modelId="{12290091-A93B-4D0E-843F-A2EF8AFDA36D}" type="parTrans" cxnId="{46DD3DF0-0DE0-4B50-B281-F1E9053C947F}">
      <dgm:prSet/>
      <dgm:spPr/>
      <dgm:t>
        <a:bodyPr/>
        <a:lstStyle/>
        <a:p>
          <a:endParaRPr lang="en-US"/>
        </a:p>
      </dgm:t>
    </dgm:pt>
    <dgm:pt modelId="{B45D05C7-416E-4EAD-AA72-2729806119C0}" type="sibTrans" cxnId="{46DD3DF0-0DE0-4B50-B281-F1E9053C947F}">
      <dgm:prSet/>
      <dgm:spPr/>
      <dgm:t>
        <a:bodyPr/>
        <a:lstStyle/>
        <a:p>
          <a:endParaRPr lang="en-US"/>
        </a:p>
      </dgm:t>
    </dgm:pt>
    <dgm:pt modelId="{B9F31B05-03B0-4680-BE5F-D85EC5A8280F}" type="pres">
      <dgm:prSet presAssocID="{950F5F41-792F-4A12-9CAA-9528F42558E3}" presName="linearFlow" presStyleCnt="0">
        <dgm:presLayoutVars>
          <dgm:dir/>
          <dgm:resizeHandles val="exact"/>
        </dgm:presLayoutVars>
      </dgm:prSet>
      <dgm:spPr/>
    </dgm:pt>
    <dgm:pt modelId="{245F509F-AA40-4E12-92E0-6DE591AFEA5B}" type="pres">
      <dgm:prSet presAssocID="{EE73B7CD-8BB2-475D-9EFB-E96EF19E15A1}" presName="composite" presStyleCnt="0"/>
      <dgm:spPr/>
    </dgm:pt>
    <dgm:pt modelId="{FAEC884B-7584-45D5-9044-63E67CE7BB27}" type="pres">
      <dgm:prSet presAssocID="{EE73B7CD-8BB2-475D-9EFB-E96EF19E15A1}" presName="imgShp" presStyleLbl="fgImgPlace1" presStyleIdx="0" presStyleCnt="1"/>
      <dgm:spPr>
        <a:blipFill rotWithShape="1">
          <a:blip xmlns:r="http://schemas.openxmlformats.org/officeDocument/2006/relationships" r:embed="rId1"/>
          <a:stretch>
            <a:fillRect/>
          </a:stretch>
        </a:blipFill>
      </dgm:spPr>
    </dgm:pt>
    <dgm:pt modelId="{E3F4B9F2-E78F-46EC-9E68-F3186C36309F}" type="pres">
      <dgm:prSet presAssocID="{EE73B7CD-8BB2-475D-9EFB-E96EF19E15A1}" presName="txShp" presStyleLbl="node1" presStyleIdx="0" presStyleCnt="1">
        <dgm:presLayoutVars>
          <dgm:bulletEnabled val="1"/>
        </dgm:presLayoutVars>
      </dgm:prSet>
      <dgm:spPr/>
    </dgm:pt>
  </dgm:ptLst>
  <dgm:cxnLst>
    <dgm:cxn modelId="{F607851E-E474-446F-9803-1E08FCE5E385}" type="presOf" srcId="{EE73B7CD-8BB2-475D-9EFB-E96EF19E15A1}" destId="{E3F4B9F2-E78F-46EC-9E68-F3186C36309F}" srcOrd="0" destOrd="0" presId="urn:microsoft.com/office/officeart/2005/8/layout/vList3"/>
    <dgm:cxn modelId="{502AB3AC-9CEF-4F9E-A064-89507BBEBAD8}" type="presOf" srcId="{950F5F41-792F-4A12-9CAA-9528F42558E3}" destId="{B9F31B05-03B0-4680-BE5F-D85EC5A8280F}" srcOrd="0" destOrd="0" presId="urn:microsoft.com/office/officeart/2005/8/layout/vList3"/>
    <dgm:cxn modelId="{46DD3DF0-0DE0-4B50-B281-F1E9053C947F}" srcId="{950F5F41-792F-4A12-9CAA-9528F42558E3}" destId="{EE73B7CD-8BB2-475D-9EFB-E96EF19E15A1}" srcOrd="0" destOrd="0" parTransId="{12290091-A93B-4D0E-843F-A2EF8AFDA36D}" sibTransId="{B45D05C7-416E-4EAD-AA72-2729806119C0}"/>
    <dgm:cxn modelId="{7E2ACEEA-14CD-430B-8CA9-7F4046AC1A65}" type="presParOf" srcId="{B9F31B05-03B0-4680-BE5F-D85EC5A8280F}" destId="{245F509F-AA40-4E12-92E0-6DE591AFEA5B}" srcOrd="0" destOrd="0" presId="urn:microsoft.com/office/officeart/2005/8/layout/vList3"/>
    <dgm:cxn modelId="{7065C757-9B96-42ED-AE2C-19746CF0AA14}" type="presParOf" srcId="{245F509F-AA40-4E12-92E0-6DE591AFEA5B}" destId="{FAEC884B-7584-45D5-9044-63E67CE7BB27}" srcOrd="0" destOrd="0" presId="urn:microsoft.com/office/officeart/2005/8/layout/vList3"/>
    <dgm:cxn modelId="{C6EB3127-99DA-4F9D-A1AE-3EE4704A885A}" type="presParOf" srcId="{245F509F-AA40-4E12-92E0-6DE591AFEA5B}" destId="{E3F4B9F2-E78F-46EC-9E68-F3186C36309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DDCD92-D48C-4F89-9CB3-9CC1E02524A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95AAB9A-5653-41C0-BDE4-1B45058CB0B4}">
      <dgm:prSet/>
      <dgm:spPr/>
      <dgm:t>
        <a:bodyPr/>
        <a:lstStyle/>
        <a:p>
          <a:pPr rtl="0"/>
          <a:r>
            <a:rPr lang="en-US" b="1"/>
            <a:t>Doesn’t Follow the Order of the Manuscript</a:t>
          </a:r>
          <a:endParaRPr lang="en-US"/>
        </a:p>
      </dgm:t>
    </dgm:pt>
    <dgm:pt modelId="{80DC361D-78D6-493B-9031-56BB56E9D6B1}" type="parTrans" cxnId="{F2D71969-6BF2-4CF7-982A-503E43F8177B}">
      <dgm:prSet/>
      <dgm:spPr/>
      <dgm:t>
        <a:bodyPr/>
        <a:lstStyle/>
        <a:p>
          <a:endParaRPr lang="en-US"/>
        </a:p>
      </dgm:t>
    </dgm:pt>
    <dgm:pt modelId="{788BF0BA-0B7F-4E8C-84FF-E77D1762B227}" type="sibTrans" cxnId="{F2D71969-6BF2-4CF7-982A-503E43F8177B}">
      <dgm:prSet/>
      <dgm:spPr/>
      <dgm:t>
        <a:bodyPr/>
        <a:lstStyle/>
        <a:p>
          <a:endParaRPr lang="en-US"/>
        </a:p>
      </dgm:t>
    </dgm:pt>
    <dgm:pt modelId="{924AF805-46BD-41D4-8691-3C3DEFDA8F4A}" type="pres">
      <dgm:prSet presAssocID="{8FDDCD92-D48C-4F89-9CB3-9CC1E02524A5}" presName="linearFlow" presStyleCnt="0">
        <dgm:presLayoutVars>
          <dgm:dir/>
          <dgm:resizeHandles val="exact"/>
        </dgm:presLayoutVars>
      </dgm:prSet>
      <dgm:spPr/>
    </dgm:pt>
    <dgm:pt modelId="{860BF923-6B63-40D8-B0AE-F18002493D2F}" type="pres">
      <dgm:prSet presAssocID="{B95AAB9A-5653-41C0-BDE4-1B45058CB0B4}" presName="composite" presStyleCnt="0"/>
      <dgm:spPr/>
    </dgm:pt>
    <dgm:pt modelId="{FCFDC344-902E-4E10-BB0B-F053EED4C598}" type="pres">
      <dgm:prSet presAssocID="{B95AAB9A-5653-41C0-BDE4-1B45058CB0B4}" presName="imgShp" presStyleLbl="fgImgPlace1" presStyleIdx="0" presStyleCnt="1"/>
      <dgm:spPr>
        <a:blipFill rotWithShape="1">
          <a:blip xmlns:r="http://schemas.openxmlformats.org/officeDocument/2006/relationships" r:embed="rId1"/>
          <a:stretch>
            <a:fillRect/>
          </a:stretch>
        </a:blipFill>
      </dgm:spPr>
    </dgm:pt>
    <dgm:pt modelId="{70D3DE46-CBD5-430F-858F-980A5F177CC2}" type="pres">
      <dgm:prSet presAssocID="{B95AAB9A-5653-41C0-BDE4-1B45058CB0B4}" presName="txShp" presStyleLbl="node1" presStyleIdx="0" presStyleCnt="1">
        <dgm:presLayoutVars>
          <dgm:bulletEnabled val="1"/>
        </dgm:presLayoutVars>
      </dgm:prSet>
      <dgm:spPr/>
    </dgm:pt>
  </dgm:ptLst>
  <dgm:cxnLst>
    <dgm:cxn modelId="{F2D71969-6BF2-4CF7-982A-503E43F8177B}" srcId="{8FDDCD92-D48C-4F89-9CB3-9CC1E02524A5}" destId="{B95AAB9A-5653-41C0-BDE4-1B45058CB0B4}" srcOrd="0" destOrd="0" parTransId="{80DC361D-78D6-493B-9031-56BB56E9D6B1}" sibTransId="{788BF0BA-0B7F-4E8C-84FF-E77D1762B227}"/>
    <dgm:cxn modelId="{6329BDC8-5F0D-4D9B-885C-9312211C7B95}" type="presOf" srcId="{8FDDCD92-D48C-4F89-9CB3-9CC1E02524A5}" destId="{924AF805-46BD-41D4-8691-3C3DEFDA8F4A}" srcOrd="0" destOrd="0" presId="urn:microsoft.com/office/officeart/2005/8/layout/vList3"/>
    <dgm:cxn modelId="{5B901CE1-F1F0-44CC-9671-338D8DF80A17}" type="presOf" srcId="{B95AAB9A-5653-41C0-BDE4-1B45058CB0B4}" destId="{70D3DE46-CBD5-430F-858F-980A5F177CC2}" srcOrd="0" destOrd="0" presId="urn:microsoft.com/office/officeart/2005/8/layout/vList3"/>
    <dgm:cxn modelId="{F84CC83B-24CD-4BC9-9773-C282E81FBF75}" type="presParOf" srcId="{924AF805-46BD-41D4-8691-3C3DEFDA8F4A}" destId="{860BF923-6B63-40D8-B0AE-F18002493D2F}" srcOrd="0" destOrd="0" presId="urn:microsoft.com/office/officeart/2005/8/layout/vList3"/>
    <dgm:cxn modelId="{D5280C4F-DB40-474C-A74B-61CA1A28E9B2}" type="presParOf" srcId="{860BF923-6B63-40D8-B0AE-F18002493D2F}" destId="{FCFDC344-902E-4E10-BB0B-F053EED4C598}" srcOrd="0" destOrd="0" presId="urn:microsoft.com/office/officeart/2005/8/layout/vList3"/>
    <dgm:cxn modelId="{C1DC0CDB-A7BD-4B9C-889B-2EB92D8F42C2}" type="presParOf" srcId="{860BF923-6B63-40D8-B0AE-F18002493D2F}" destId="{70D3DE46-CBD5-430F-858F-980A5F177CC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DB9E41-2F2F-48DE-A0BE-E910FFD3875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B8A2224-AE91-4C2A-8F47-D93380764643}">
      <dgm:prSet/>
      <dgm:spPr/>
      <dgm:t>
        <a:bodyPr/>
        <a:lstStyle/>
        <a:p>
          <a:pPr rtl="0"/>
          <a:r>
            <a:rPr lang="en-US" b="1" dirty="0"/>
            <a:t>Prerequisites (ado, library, extension, etc.)</a:t>
          </a:r>
          <a:endParaRPr lang="en-US" dirty="0"/>
        </a:p>
      </dgm:t>
    </dgm:pt>
    <dgm:pt modelId="{50B3E9BD-63CF-45DD-8334-ECE15BFBCEA9}" type="parTrans" cxnId="{0E73AD72-F8CE-47FC-B105-78CE6D5E86A2}">
      <dgm:prSet/>
      <dgm:spPr/>
      <dgm:t>
        <a:bodyPr/>
        <a:lstStyle/>
        <a:p>
          <a:endParaRPr lang="en-US"/>
        </a:p>
      </dgm:t>
    </dgm:pt>
    <dgm:pt modelId="{7AB9FAEF-C861-41ED-9A94-BB6FE0D95364}" type="sibTrans" cxnId="{0E73AD72-F8CE-47FC-B105-78CE6D5E86A2}">
      <dgm:prSet/>
      <dgm:spPr/>
      <dgm:t>
        <a:bodyPr/>
        <a:lstStyle/>
        <a:p>
          <a:endParaRPr lang="en-US"/>
        </a:p>
      </dgm:t>
    </dgm:pt>
    <dgm:pt modelId="{662F0C63-F7E3-4CEA-8ADC-D35C90D41C9C}" type="pres">
      <dgm:prSet presAssocID="{4ADB9E41-2F2F-48DE-A0BE-E910FFD38753}" presName="linearFlow" presStyleCnt="0">
        <dgm:presLayoutVars>
          <dgm:dir/>
          <dgm:resizeHandles val="exact"/>
        </dgm:presLayoutVars>
      </dgm:prSet>
      <dgm:spPr/>
    </dgm:pt>
    <dgm:pt modelId="{A5AE510A-20AA-45FE-A8C2-AE444E884862}" type="pres">
      <dgm:prSet presAssocID="{2B8A2224-AE91-4C2A-8F47-D93380764643}" presName="composite" presStyleCnt="0"/>
      <dgm:spPr/>
    </dgm:pt>
    <dgm:pt modelId="{618E030F-0F84-41D1-A45B-3254A83ABE91}" type="pres">
      <dgm:prSet presAssocID="{2B8A2224-AE91-4C2A-8F47-D93380764643}" presName="imgShp" presStyleLbl="fgImgPlace1" presStyleIdx="0" presStyleCnt="1"/>
      <dgm:spPr>
        <a:blipFill rotWithShape="1">
          <a:blip xmlns:r="http://schemas.openxmlformats.org/officeDocument/2006/relationships" r:embed="rId1"/>
          <a:stretch>
            <a:fillRect/>
          </a:stretch>
        </a:blipFill>
      </dgm:spPr>
    </dgm:pt>
    <dgm:pt modelId="{434C0457-1C5F-4AEB-84AA-8091829E630D}" type="pres">
      <dgm:prSet presAssocID="{2B8A2224-AE91-4C2A-8F47-D93380764643}" presName="txShp" presStyleLbl="node1" presStyleIdx="0" presStyleCnt="1">
        <dgm:presLayoutVars>
          <dgm:bulletEnabled val="1"/>
        </dgm:presLayoutVars>
      </dgm:prSet>
      <dgm:spPr/>
    </dgm:pt>
  </dgm:ptLst>
  <dgm:cxnLst>
    <dgm:cxn modelId="{B31D3A3A-9EBD-432B-BAAD-B995A084DB9F}" type="presOf" srcId="{2B8A2224-AE91-4C2A-8F47-D93380764643}" destId="{434C0457-1C5F-4AEB-84AA-8091829E630D}" srcOrd="0" destOrd="0" presId="urn:microsoft.com/office/officeart/2005/8/layout/vList3"/>
    <dgm:cxn modelId="{0E73AD72-F8CE-47FC-B105-78CE6D5E86A2}" srcId="{4ADB9E41-2F2F-48DE-A0BE-E910FFD38753}" destId="{2B8A2224-AE91-4C2A-8F47-D93380764643}" srcOrd="0" destOrd="0" parTransId="{50B3E9BD-63CF-45DD-8334-ECE15BFBCEA9}" sibTransId="{7AB9FAEF-C861-41ED-9A94-BB6FE0D95364}"/>
    <dgm:cxn modelId="{49726DEE-23ED-46F6-9FEA-9ECE78EF03A3}" type="presOf" srcId="{4ADB9E41-2F2F-48DE-A0BE-E910FFD38753}" destId="{662F0C63-F7E3-4CEA-8ADC-D35C90D41C9C}" srcOrd="0" destOrd="0" presId="urn:microsoft.com/office/officeart/2005/8/layout/vList3"/>
    <dgm:cxn modelId="{D80E3019-1BA3-4330-B4AC-5FECF580E05C}" type="presParOf" srcId="{662F0C63-F7E3-4CEA-8ADC-D35C90D41C9C}" destId="{A5AE510A-20AA-45FE-A8C2-AE444E884862}" srcOrd="0" destOrd="0" presId="urn:microsoft.com/office/officeart/2005/8/layout/vList3"/>
    <dgm:cxn modelId="{FEAEA4DC-BC06-4DC7-863D-683576712E39}" type="presParOf" srcId="{A5AE510A-20AA-45FE-A8C2-AE444E884862}" destId="{618E030F-0F84-41D1-A45B-3254A83ABE91}" srcOrd="0" destOrd="0" presId="urn:microsoft.com/office/officeart/2005/8/layout/vList3"/>
    <dgm:cxn modelId="{B6AC9C47-276E-491D-92F5-7E89A457A094}" type="presParOf" srcId="{A5AE510A-20AA-45FE-A8C2-AE444E884862}" destId="{434C0457-1C5F-4AEB-84AA-8091829E630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B8FB92-3CB0-4E97-97B0-F1265180BDA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E6DA5FD-31EB-487F-B09E-DA861A487D93}">
      <dgm:prSet/>
      <dgm:spPr/>
      <dgm:t>
        <a:bodyPr/>
        <a:lstStyle/>
        <a:p>
          <a:pPr rtl="0"/>
          <a:r>
            <a:rPr lang="en-US" b="1" dirty="0"/>
            <a:t>Extraneous outputs/lines of code</a:t>
          </a:r>
          <a:endParaRPr lang="en-US" dirty="0"/>
        </a:p>
      </dgm:t>
    </dgm:pt>
    <dgm:pt modelId="{70AE14C5-CC7A-4F6B-8473-386C871DC874}" type="parTrans" cxnId="{D84675D8-72B8-4C6B-A8EB-6CD46B301609}">
      <dgm:prSet/>
      <dgm:spPr/>
      <dgm:t>
        <a:bodyPr/>
        <a:lstStyle/>
        <a:p>
          <a:endParaRPr lang="en-US"/>
        </a:p>
      </dgm:t>
    </dgm:pt>
    <dgm:pt modelId="{E89485E3-882B-42FC-AEED-2CEC65006DFA}" type="sibTrans" cxnId="{D84675D8-72B8-4C6B-A8EB-6CD46B301609}">
      <dgm:prSet/>
      <dgm:spPr/>
      <dgm:t>
        <a:bodyPr/>
        <a:lstStyle/>
        <a:p>
          <a:endParaRPr lang="en-US"/>
        </a:p>
      </dgm:t>
    </dgm:pt>
    <dgm:pt modelId="{7DDB9A17-338F-4C17-8AFE-67F78615A8DD}" type="pres">
      <dgm:prSet presAssocID="{31B8FB92-3CB0-4E97-97B0-F1265180BDAD}" presName="linearFlow" presStyleCnt="0">
        <dgm:presLayoutVars>
          <dgm:dir/>
          <dgm:resizeHandles val="exact"/>
        </dgm:presLayoutVars>
      </dgm:prSet>
      <dgm:spPr/>
    </dgm:pt>
    <dgm:pt modelId="{A1B1F502-68DC-43A1-A578-0D38E608338E}" type="pres">
      <dgm:prSet presAssocID="{BE6DA5FD-31EB-487F-B09E-DA861A487D93}" presName="composite" presStyleCnt="0"/>
      <dgm:spPr/>
    </dgm:pt>
    <dgm:pt modelId="{5C7E959E-4A48-4F90-8B47-C28F46F560F5}" type="pres">
      <dgm:prSet presAssocID="{BE6DA5FD-31EB-487F-B09E-DA861A487D93}" presName="imgShp" presStyleLbl="fgImgPlace1" presStyleIdx="0" presStyleCnt="1"/>
      <dgm:spPr>
        <a:blipFill rotWithShape="1">
          <a:blip xmlns:r="http://schemas.openxmlformats.org/officeDocument/2006/relationships" r:embed="rId1"/>
          <a:stretch>
            <a:fillRect/>
          </a:stretch>
        </a:blipFill>
      </dgm:spPr>
    </dgm:pt>
    <dgm:pt modelId="{7654DDD8-A76B-447E-B3F2-4F00E16B6461}" type="pres">
      <dgm:prSet presAssocID="{BE6DA5FD-31EB-487F-B09E-DA861A487D93}" presName="txShp" presStyleLbl="node1" presStyleIdx="0" presStyleCnt="1">
        <dgm:presLayoutVars>
          <dgm:bulletEnabled val="1"/>
        </dgm:presLayoutVars>
      </dgm:prSet>
      <dgm:spPr/>
    </dgm:pt>
  </dgm:ptLst>
  <dgm:cxnLst>
    <dgm:cxn modelId="{E63B44A5-1A8D-42CB-A89B-7B593129E537}" type="presOf" srcId="{BE6DA5FD-31EB-487F-B09E-DA861A487D93}" destId="{7654DDD8-A76B-447E-B3F2-4F00E16B6461}" srcOrd="0" destOrd="0" presId="urn:microsoft.com/office/officeart/2005/8/layout/vList3"/>
    <dgm:cxn modelId="{E414FFB7-D89D-4AA1-87D9-6D1CD37D61A6}" type="presOf" srcId="{31B8FB92-3CB0-4E97-97B0-F1265180BDAD}" destId="{7DDB9A17-338F-4C17-8AFE-67F78615A8DD}" srcOrd="0" destOrd="0" presId="urn:microsoft.com/office/officeart/2005/8/layout/vList3"/>
    <dgm:cxn modelId="{D84675D8-72B8-4C6B-A8EB-6CD46B301609}" srcId="{31B8FB92-3CB0-4E97-97B0-F1265180BDAD}" destId="{BE6DA5FD-31EB-487F-B09E-DA861A487D93}" srcOrd="0" destOrd="0" parTransId="{70AE14C5-CC7A-4F6B-8473-386C871DC874}" sibTransId="{E89485E3-882B-42FC-AEED-2CEC65006DFA}"/>
    <dgm:cxn modelId="{5B0953B6-47D7-4BA0-A5FB-7A6E9A988C16}" type="presParOf" srcId="{7DDB9A17-338F-4C17-8AFE-67F78615A8DD}" destId="{A1B1F502-68DC-43A1-A578-0D38E608338E}" srcOrd="0" destOrd="0" presId="urn:microsoft.com/office/officeart/2005/8/layout/vList3"/>
    <dgm:cxn modelId="{BB8CC7B0-ABDD-4D4E-979A-D78C50425C5B}" type="presParOf" srcId="{A1B1F502-68DC-43A1-A578-0D38E608338E}" destId="{5C7E959E-4A48-4F90-8B47-C28F46F560F5}" srcOrd="0" destOrd="0" presId="urn:microsoft.com/office/officeart/2005/8/layout/vList3"/>
    <dgm:cxn modelId="{AC2DC9C1-709C-4DC2-A9E0-47EA4B144DCD}" type="presParOf" srcId="{A1B1F502-68DC-43A1-A578-0D38E608338E}" destId="{7654DDD8-A76B-447E-B3F2-4F00E16B64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1B8FB92-3CB0-4E97-97B0-F1265180BDA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E6DA5FD-31EB-487F-B09E-DA861A487D93}">
      <dgm:prSet custT="1"/>
      <dgm:spPr/>
      <dgm:t>
        <a:bodyPr/>
        <a:lstStyle/>
        <a:p>
          <a:pPr rtl="0"/>
          <a:r>
            <a:rPr lang="en-US" sz="3700" b="1" dirty="0"/>
            <a:t>Comments not updated</a:t>
          </a:r>
          <a:endParaRPr lang="en-US" sz="3700" dirty="0"/>
        </a:p>
      </dgm:t>
    </dgm:pt>
    <dgm:pt modelId="{70AE14C5-CC7A-4F6B-8473-386C871DC874}" type="parTrans" cxnId="{D84675D8-72B8-4C6B-A8EB-6CD46B301609}">
      <dgm:prSet/>
      <dgm:spPr/>
      <dgm:t>
        <a:bodyPr/>
        <a:lstStyle/>
        <a:p>
          <a:endParaRPr lang="en-US"/>
        </a:p>
      </dgm:t>
    </dgm:pt>
    <dgm:pt modelId="{E89485E3-882B-42FC-AEED-2CEC65006DFA}" type="sibTrans" cxnId="{D84675D8-72B8-4C6B-A8EB-6CD46B301609}">
      <dgm:prSet/>
      <dgm:spPr/>
      <dgm:t>
        <a:bodyPr/>
        <a:lstStyle/>
        <a:p>
          <a:endParaRPr lang="en-US"/>
        </a:p>
      </dgm:t>
    </dgm:pt>
    <dgm:pt modelId="{7DDB9A17-338F-4C17-8AFE-67F78615A8DD}" type="pres">
      <dgm:prSet presAssocID="{31B8FB92-3CB0-4E97-97B0-F1265180BDAD}" presName="linearFlow" presStyleCnt="0">
        <dgm:presLayoutVars>
          <dgm:dir/>
          <dgm:resizeHandles val="exact"/>
        </dgm:presLayoutVars>
      </dgm:prSet>
      <dgm:spPr/>
    </dgm:pt>
    <dgm:pt modelId="{A1B1F502-68DC-43A1-A578-0D38E608338E}" type="pres">
      <dgm:prSet presAssocID="{BE6DA5FD-31EB-487F-B09E-DA861A487D93}" presName="composite" presStyleCnt="0"/>
      <dgm:spPr/>
    </dgm:pt>
    <dgm:pt modelId="{5C7E959E-4A48-4F90-8B47-C28F46F560F5}" type="pres">
      <dgm:prSet presAssocID="{BE6DA5FD-31EB-487F-B09E-DA861A487D93}" presName="imgShp" presStyleLbl="fgImgPlace1" presStyleIdx="0" presStyleCnt="1"/>
      <dgm:spPr>
        <a:blipFill rotWithShape="1">
          <a:blip xmlns:r="http://schemas.openxmlformats.org/officeDocument/2006/relationships" r:embed="rId1"/>
          <a:stretch>
            <a:fillRect/>
          </a:stretch>
        </a:blipFill>
      </dgm:spPr>
    </dgm:pt>
    <dgm:pt modelId="{7654DDD8-A76B-447E-B3F2-4F00E16B6461}" type="pres">
      <dgm:prSet presAssocID="{BE6DA5FD-31EB-487F-B09E-DA861A487D93}" presName="txShp" presStyleLbl="node1" presStyleIdx="0" presStyleCnt="1">
        <dgm:presLayoutVars>
          <dgm:bulletEnabled val="1"/>
        </dgm:presLayoutVars>
      </dgm:prSet>
      <dgm:spPr/>
    </dgm:pt>
  </dgm:ptLst>
  <dgm:cxnLst>
    <dgm:cxn modelId="{E63B44A5-1A8D-42CB-A89B-7B593129E537}" type="presOf" srcId="{BE6DA5FD-31EB-487F-B09E-DA861A487D93}" destId="{7654DDD8-A76B-447E-B3F2-4F00E16B6461}" srcOrd="0" destOrd="0" presId="urn:microsoft.com/office/officeart/2005/8/layout/vList3"/>
    <dgm:cxn modelId="{E414FFB7-D89D-4AA1-87D9-6D1CD37D61A6}" type="presOf" srcId="{31B8FB92-3CB0-4E97-97B0-F1265180BDAD}" destId="{7DDB9A17-338F-4C17-8AFE-67F78615A8DD}" srcOrd="0" destOrd="0" presId="urn:microsoft.com/office/officeart/2005/8/layout/vList3"/>
    <dgm:cxn modelId="{D84675D8-72B8-4C6B-A8EB-6CD46B301609}" srcId="{31B8FB92-3CB0-4E97-97B0-F1265180BDAD}" destId="{BE6DA5FD-31EB-487F-B09E-DA861A487D93}" srcOrd="0" destOrd="0" parTransId="{70AE14C5-CC7A-4F6B-8473-386C871DC874}" sibTransId="{E89485E3-882B-42FC-AEED-2CEC65006DFA}"/>
    <dgm:cxn modelId="{5B0953B6-47D7-4BA0-A5FB-7A6E9A988C16}" type="presParOf" srcId="{7DDB9A17-338F-4C17-8AFE-67F78615A8DD}" destId="{A1B1F502-68DC-43A1-A578-0D38E608338E}" srcOrd="0" destOrd="0" presId="urn:microsoft.com/office/officeart/2005/8/layout/vList3"/>
    <dgm:cxn modelId="{BB8CC7B0-ABDD-4D4E-979A-D78C50425C5B}" type="presParOf" srcId="{A1B1F502-68DC-43A1-A578-0D38E608338E}" destId="{5C7E959E-4A48-4F90-8B47-C28F46F560F5}" srcOrd="0" destOrd="0" presId="urn:microsoft.com/office/officeart/2005/8/layout/vList3"/>
    <dgm:cxn modelId="{AC2DC9C1-709C-4DC2-A9E0-47EA4B144DCD}" type="presParOf" srcId="{A1B1F502-68DC-43A1-A578-0D38E608338E}" destId="{7654DDD8-A76B-447E-B3F2-4F00E16B64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9A5DD-CD3B-4639-B2B8-A7AFB418DCC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2A76C3-7C3C-4C3D-9742-1FF6A87DCCD2}">
      <dgm:prSet/>
      <dgm:spPr/>
      <dgm:t>
        <a:bodyPr/>
        <a:lstStyle/>
        <a:p>
          <a:pPr rtl="0"/>
          <a:r>
            <a:rPr lang="en-US" b="1"/>
            <a:t>Typos</a:t>
          </a:r>
          <a:endParaRPr lang="en-US"/>
        </a:p>
      </dgm:t>
    </dgm:pt>
    <dgm:pt modelId="{13B2E06E-1C02-4F35-AC91-253263BC3B69}" type="parTrans" cxnId="{7E517B84-B5DC-40B1-A2EC-DE882FC84332}">
      <dgm:prSet/>
      <dgm:spPr/>
      <dgm:t>
        <a:bodyPr/>
        <a:lstStyle/>
        <a:p>
          <a:endParaRPr lang="en-US"/>
        </a:p>
      </dgm:t>
    </dgm:pt>
    <dgm:pt modelId="{7F49F663-4A6D-4232-B32B-49925D2058A3}" type="sibTrans" cxnId="{7E517B84-B5DC-40B1-A2EC-DE882FC84332}">
      <dgm:prSet/>
      <dgm:spPr/>
      <dgm:t>
        <a:bodyPr/>
        <a:lstStyle/>
        <a:p>
          <a:endParaRPr lang="en-US"/>
        </a:p>
      </dgm:t>
    </dgm:pt>
    <dgm:pt modelId="{BA6D1890-15B9-4E29-AAD8-344E20CB92DB}" type="pres">
      <dgm:prSet presAssocID="{36F9A5DD-CD3B-4639-B2B8-A7AFB418DCC1}" presName="linearFlow" presStyleCnt="0">
        <dgm:presLayoutVars>
          <dgm:dir/>
          <dgm:resizeHandles val="exact"/>
        </dgm:presLayoutVars>
      </dgm:prSet>
      <dgm:spPr/>
    </dgm:pt>
    <dgm:pt modelId="{7E831C8E-8F09-4E24-AE15-12F79FE0248F}" type="pres">
      <dgm:prSet presAssocID="{C92A76C3-7C3C-4C3D-9742-1FF6A87DCCD2}" presName="composite" presStyleCnt="0"/>
      <dgm:spPr/>
    </dgm:pt>
    <dgm:pt modelId="{57BD9997-7010-4ADB-8CF0-937C32A41EC1}" type="pres">
      <dgm:prSet presAssocID="{C92A76C3-7C3C-4C3D-9742-1FF6A87DCCD2}" presName="imgShp" presStyleLbl="fgImgPlace1" presStyleIdx="0" presStyleCnt="1"/>
      <dgm:spPr>
        <a:blipFill rotWithShape="1">
          <a:blip xmlns:r="http://schemas.openxmlformats.org/officeDocument/2006/relationships" r:embed="rId1"/>
          <a:stretch>
            <a:fillRect/>
          </a:stretch>
        </a:blipFill>
      </dgm:spPr>
    </dgm:pt>
    <dgm:pt modelId="{2D0D40BC-9A06-42B2-9811-11ABF4703253}" type="pres">
      <dgm:prSet presAssocID="{C92A76C3-7C3C-4C3D-9742-1FF6A87DCCD2}" presName="txShp" presStyleLbl="node1" presStyleIdx="0" presStyleCnt="1">
        <dgm:presLayoutVars>
          <dgm:bulletEnabled val="1"/>
        </dgm:presLayoutVars>
      </dgm:prSet>
      <dgm:spPr/>
    </dgm:pt>
  </dgm:ptLst>
  <dgm:cxnLst>
    <dgm:cxn modelId="{F188227E-1A9C-4172-B8B4-0F9D0574B738}" type="presOf" srcId="{C92A76C3-7C3C-4C3D-9742-1FF6A87DCCD2}" destId="{2D0D40BC-9A06-42B2-9811-11ABF4703253}" srcOrd="0" destOrd="0" presId="urn:microsoft.com/office/officeart/2005/8/layout/vList3"/>
    <dgm:cxn modelId="{7E517B84-B5DC-40B1-A2EC-DE882FC84332}" srcId="{36F9A5DD-CD3B-4639-B2B8-A7AFB418DCC1}" destId="{C92A76C3-7C3C-4C3D-9742-1FF6A87DCCD2}" srcOrd="0" destOrd="0" parTransId="{13B2E06E-1C02-4F35-AC91-253263BC3B69}" sibTransId="{7F49F663-4A6D-4232-B32B-49925D2058A3}"/>
    <dgm:cxn modelId="{A28FF4A4-F8FC-419D-87EA-BDE40C016BD6}" type="presOf" srcId="{36F9A5DD-CD3B-4639-B2B8-A7AFB418DCC1}" destId="{BA6D1890-15B9-4E29-AAD8-344E20CB92DB}" srcOrd="0" destOrd="0" presId="urn:microsoft.com/office/officeart/2005/8/layout/vList3"/>
    <dgm:cxn modelId="{4A7195D5-CE14-476E-BB64-46F24438B072}" type="presParOf" srcId="{BA6D1890-15B9-4E29-AAD8-344E20CB92DB}" destId="{7E831C8E-8F09-4E24-AE15-12F79FE0248F}" srcOrd="0" destOrd="0" presId="urn:microsoft.com/office/officeart/2005/8/layout/vList3"/>
    <dgm:cxn modelId="{340C59BD-AF11-4F18-B987-EB9B18364753}" type="presParOf" srcId="{7E831C8E-8F09-4E24-AE15-12F79FE0248F}" destId="{57BD9997-7010-4ADB-8CF0-937C32A41EC1}" srcOrd="0" destOrd="0" presId="urn:microsoft.com/office/officeart/2005/8/layout/vList3"/>
    <dgm:cxn modelId="{03623CF5-74B5-4851-AC57-B6B654CA9FF1}" type="presParOf" srcId="{7E831C8E-8F09-4E24-AE15-12F79FE0248F}" destId="{2D0D40BC-9A06-42B2-9811-11ABF470325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1ACB11-39CC-427B-A8FB-A4B2C4DF600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569C0EA-700F-4C4D-AD98-DCD215053F94}">
      <dgm:prSet/>
      <dgm:spPr/>
      <dgm:t>
        <a:bodyPr/>
        <a:lstStyle/>
        <a:p>
          <a:pPr rtl="0"/>
          <a:r>
            <a:rPr lang="en-US" b="1"/>
            <a:t>Misidentification</a:t>
          </a:r>
        </a:p>
        <a:p>
          <a:pPr rtl="0"/>
          <a:r>
            <a:rPr lang="en-US" b="1"/>
            <a:t>(looking at wrong cell in output file)</a:t>
          </a:r>
          <a:endParaRPr lang="en-US"/>
        </a:p>
      </dgm:t>
    </dgm:pt>
    <dgm:pt modelId="{BDBBF29A-05FB-4BBF-BA2E-2C13D00752FC}" type="parTrans" cxnId="{29A565A9-7D68-4A4B-A4B6-918C67010581}">
      <dgm:prSet/>
      <dgm:spPr/>
      <dgm:t>
        <a:bodyPr/>
        <a:lstStyle/>
        <a:p>
          <a:endParaRPr lang="en-US"/>
        </a:p>
      </dgm:t>
    </dgm:pt>
    <dgm:pt modelId="{A984BE0E-05BA-4A68-9CCB-65905E02C059}" type="sibTrans" cxnId="{29A565A9-7D68-4A4B-A4B6-918C67010581}">
      <dgm:prSet/>
      <dgm:spPr/>
      <dgm:t>
        <a:bodyPr/>
        <a:lstStyle/>
        <a:p>
          <a:endParaRPr lang="en-US"/>
        </a:p>
      </dgm:t>
    </dgm:pt>
    <dgm:pt modelId="{CA050641-0096-41E1-8CC5-7037FD625329}" type="pres">
      <dgm:prSet presAssocID="{171ACB11-39CC-427B-A8FB-A4B2C4DF6007}" presName="linearFlow" presStyleCnt="0">
        <dgm:presLayoutVars>
          <dgm:dir/>
          <dgm:resizeHandles val="exact"/>
        </dgm:presLayoutVars>
      </dgm:prSet>
      <dgm:spPr/>
    </dgm:pt>
    <dgm:pt modelId="{180F334F-5332-41BE-8571-B14E9BAD2308}" type="pres">
      <dgm:prSet presAssocID="{8569C0EA-700F-4C4D-AD98-DCD215053F94}" presName="composite" presStyleCnt="0"/>
      <dgm:spPr/>
    </dgm:pt>
    <dgm:pt modelId="{EA586D79-6DC8-4CAA-9A85-885A4980C771}" type="pres">
      <dgm:prSet presAssocID="{8569C0EA-700F-4C4D-AD98-DCD215053F94}" presName="imgShp" presStyleLbl="fgImgPlace1" presStyleIdx="0" presStyleCnt="1"/>
      <dgm:spPr>
        <a:blipFill rotWithShape="1">
          <a:blip xmlns:r="http://schemas.openxmlformats.org/officeDocument/2006/relationships" r:embed="rId1"/>
          <a:stretch>
            <a:fillRect/>
          </a:stretch>
        </a:blipFill>
      </dgm:spPr>
    </dgm:pt>
    <dgm:pt modelId="{A88E6984-0581-4DCD-8087-D90CD1EDBF3A}" type="pres">
      <dgm:prSet presAssocID="{8569C0EA-700F-4C4D-AD98-DCD215053F94}" presName="txShp" presStyleLbl="node1" presStyleIdx="0" presStyleCnt="1">
        <dgm:presLayoutVars>
          <dgm:bulletEnabled val="1"/>
        </dgm:presLayoutVars>
      </dgm:prSet>
      <dgm:spPr/>
    </dgm:pt>
  </dgm:ptLst>
  <dgm:cxnLst>
    <dgm:cxn modelId="{859A96A4-A5C5-4E04-807D-95F3E93911F1}" type="presOf" srcId="{8569C0EA-700F-4C4D-AD98-DCD215053F94}" destId="{A88E6984-0581-4DCD-8087-D90CD1EDBF3A}" srcOrd="0" destOrd="0" presId="urn:microsoft.com/office/officeart/2005/8/layout/vList3"/>
    <dgm:cxn modelId="{29A565A9-7D68-4A4B-A4B6-918C67010581}" srcId="{171ACB11-39CC-427B-A8FB-A4B2C4DF6007}" destId="{8569C0EA-700F-4C4D-AD98-DCD215053F94}" srcOrd="0" destOrd="0" parTransId="{BDBBF29A-05FB-4BBF-BA2E-2C13D00752FC}" sibTransId="{A984BE0E-05BA-4A68-9CCB-65905E02C059}"/>
    <dgm:cxn modelId="{6CF642EF-FC07-4F27-8280-8BF7EB3B7640}" type="presOf" srcId="{171ACB11-39CC-427B-A8FB-A4B2C4DF6007}" destId="{CA050641-0096-41E1-8CC5-7037FD625329}" srcOrd="0" destOrd="0" presId="urn:microsoft.com/office/officeart/2005/8/layout/vList3"/>
    <dgm:cxn modelId="{F7EE33BB-EC46-4773-8580-1D4659B887EF}" type="presParOf" srcId="{CA050641-0096-41E1-8CC5-7037FD625329}" destId="{180F334F-5332-41BE-8571-B14E9BAD2308}" srcOrd="0" destOrd="0" presId="urn:microsoft.com/office/officeart/2005/8/layout/vList3"/>
    <dgm:cxn modelId="{82F5137D-1FE1-49FB-BD14-D8964EA3222E}" type="presParOf" srcId="{180F334F-5332-41BE-8571-B14E9BAD2308}" destId="{EA586D79-6DC8-4CAA-9A85-885A4980C771}" srcOrd="0" destOrd="0" presId="urn:microsoft.com/office/officeart/2005/8/layout/vList3"/>
    <dgm:cxn modelId="{CC64E478-BA95-48EC-AE71-E2459BFA9F6A}" type="presParOf" srcId="{180F334F-5332-41BE-8571-B14E9BAD2308}" destId="{A88E6984-0581-4DCD-8087-D90CD1EDBF3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754FBA-2337-491C-8BA8-AB1DEDD6101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99CED93-026E-42C5-AAFB-823EBF63369E}">
      <dgm:prSet/>
      <dgm:spPr/>
      <dgm:t>
        <a:bodyPr/>
        <a:lstStyle/>
        <a:p>
          <a:pPr rtl="0"/>
          <a:r>
            <a:rPr lang="en-US" b="1"/>
            <a:t>Out of Date Tables</a:t>
          </a:r>
          <a:endParaRPr lang="en-US"/>
        </a:p>
      </dgm:t>
    </dgm:pt>
    <dgm:pt modelId="{32B8A9A8-C305-4465-8A3D-1162D94E16CE}" type="parTrans" cxnId="{B5F3B306-34AC-469F-B016-936FEC207D5E}">
      <dgm:prSet/>
      <dgm:spPr/>
      <dgm:t>
        <a:bodyPr/>
        <a:lstStyle/>
        <a:p>
          <a:endParaRPr lang="en-US"/>
        </a:p>
      </dgm:t>
    </dgm:pt>
    <dgm:pt modelId="{D2B48C9D-BEE8-46E9-9D4E-C6793250D0EA}" type="sibTrans" cxnId="{B5F3B306-34AC-469F-B016-936FEC207D5E}">
      <dgm:prSet/>
      <dgm:spPr/>
      <dgm:t>
        <a:bodyPr/>
        <a:lstStyle/>
        <a:p>
          <a:endParaRPr lang="en-US"/>
        </a:p>
      </dgm:t>
    </dgm:pt>
    <dgm:pt modelId="{C2DB6F53-E358-4660-89F5-4F0CBFE3A5FD}" type="pres">
      <dgm:prSet presAssocID="{0F754FBA-2337-491C-8BA8-AB1DEDD6101F}" presName="linearFlow" presStyleCnt="0">
        <dgm:presLayoutVars>
          <dgm:dir/>
          <dgm:resizeHandles val="exact"/>
        </dgm:presLayoutVars>
      </dgm:prSet>
      <dgm:spPr/>
    </dgm:pt>
    <dgm:pt modelId="{3168E32B-7DB2-4938-AAC8-9DAA761C5787}" type="pres">
      <dgm:prSet presAssocID="{F99CED93-026E-42C5-AAFB-823EBF63369E}" presName="composite" presStyleCnt="0"/>
      <dgm:spPr/>
    </dgm:pt>
    <dgm:pt modelId="{B80A60B5-F7DA-49DD-8800-B47F3906D4F3}" type="pres">
      <dgm:prSet presAssocID="{F99CED93-026E-42C5-AAFB-823EBF63369E}" presName="imgShp" presStyleLbl="fgImgPlace1" presStyleIdx="0" presStyleCnt="1"/>
      <dgm:spPr>
        <a:blipFill rotWithShape="1">
          <a:blip xmlns:r="http://schemas.openxmlformats.org/officeDocument/2006/relationships" r:embed="rId1"/>
          <a:stretch>
            <a:fillRect/>
          </a:stretch>
        </a:blipFill>
      </dgm:spPr>
    </dgm:pt>
    <dgm:pt modelId="{80AD6387-BB7F-41A1-82A2-2B1417E87332}" type="pres">
      <dgm:prSet presAssocID="{F99CED93-026E-42C5-AAFB-823EBF63369E}" presName="txShp" presStyleLbl="node1" presStyleIdx="0" presStyleCnt="1">
        <dgm:presLayoutVars>
          <dgm:bulletEnabled val="1"/>
        </dgm:presLayoutVars>
      </dgm:prSet>
      <dgm:spPr/>
    </dgm:pt>
  </dgm:ptLst>
  <dgm:cxnLst>
    <dgm:cxn modelId="{B5F3B306-34AC-469F-B016-936FEC207D5E}" srcId="{0F754FBA-2337-491C-8BA8-AB1DEDD6101F}" destId="{F99CED93-026E-42C5-AAFB-823EBF63369E}" srcOrd="0" destOrd="0" parTransId="{32B8A9A8-C305-4465-8A3D-1162D94E16CE}" sibTransId="{D2B48C9D-BEE8-46E9-9D4E-C6793250D0EA}"/>
    <dgm:cxn modelId="{0B3AA585-1E25-4093-9A87-48E8ABBC616A}" type="presOf" srcId="{F99CED93-026E-42C5-AAFB-823EBF63369E}" destId="{80AD6387-BB7F-41A1-82A2-2B1417E87332}" srcOrd="0" destOrd="0" presId="urn:microsoft.com/office/officeart/2005/8/layout/vList3"/>
    <dgm:cxn modelId="{8ED8D698-D74A-4767-9BB9-6882EABC1658}" type="presOf" srcId="{0F754FBA-2337-491C-8BA8-AB1DEDD6101F}" destId="{C2DB6F53-E358-4660-89F5-4F0CBFE3A5FD}" srcOrd="0" destOrd="0" presId="urn:microsoft.com/office/officeart/2005/8/layout/vList3"/>
    <dgm:cxn modelId="{FD44C0EF-F6BA-4D00-BFC5-22D8B63A8696}" type="presParOf" srcId="{C2DB6F53-E358-4660-89F5-4F0CBFE3A5FD}" destId="{3168E32B-7DB2-4938-AAC8-9DAA761C5787}" srcOrd="0" destOrd="0" presId="urn:microsoft.com/office/officeart/2005/8/layout/vList3"/>
    <dgm:cxn modelId="{B8E27766-53B5-4A0E-BD5C-BBFB4E827244}" type="presParOf" srcId="{3168E32B-7DB2-4938-AAC8-9DAA761C5787}" destId="{B80A60B5-F7DA-49DD-8800-B47F3906D4F3}" srcOrd="0" destOrd="0" presId="urn:microsoft.com/office/officeart/2005/8/layout/vList3"/>
    <dgm:cxn modelId="{97B67A6B-65CF-4A76-9034-F82AFFF4E8A4}" type="presParOf" srcId="{3168E32B-7DB2-4938-AAC8-9DAA761C5787}" destId="{80AD6387-BB7F-41A1-82A2-2B1417E8733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441E3D-AD91-4721-8BBC-C7706E7CD19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76B05F4-6EDC-4A2B-99CA-2D0DF8BB122A}">
      <dgm:prSet/>
      <dgm:spPr/>
      <dgm:t>
        <a:bodyPr/>
        <a:lstStyle/>
        <a:p>
          <a:pPr rtl="0"/>
          <a:r>
            <a:rPr lang="en-US" b="1"/>
            <a:t>Missing From Package of Scripts</a:t>
          </a:r>
          <a:endParaRPr lang="en-US"/>
        </a:p>
      </dgm:t>
    </dgm:pt>
    <dgm:pt modelId="{8C131B80-37D6-46EC-8520-716C197CF8DC}" type="parTrans" cxnId="{51D960CD-3037-4B1C-A498-A9564A95E150}">
      <dgm:prSet/>
      <dgm:spPr/>
      <dgm:t>
        <a:bodyPr/>
        <a:lstStyle/>
        <a:p>
          <a:endParaRPr lang="en-US"/>
        </a:p>
      </dgm:t>
    </dgm:pt>
    <dgm:pt modelId="{509C457E-7909-4D79-B2D8-40192383C479}" type="sibTrans" cxnId="{51D960CD-3037-4B1C-A498-A9564A95E150}">
      <dgm:prSet/>
      <dgm:spPr/>
      <dgm:t>
        <a:bodyPr/>
        <a:lstStyle/>
        <a:p>
          <a:endParaRPr lang="en-US"/>
        </a:p>
      </dgm:t>
    </dgm:pt>
    <dgm:pt modelId="{F21332E5-3113-455C-A35C-2F995AF70DC7}" type="pres">
      <dgm:prSet presAssocID="{69441E3D-AD91-4721-8BBC-C7706E7CD197}" presName="linearFlow" presStyleCnt="0">
        <dgm:presLayoutVars>
          <dgm:dir/>
          <dgm:resizeHandles val="exact"/>
        </dgm:presLayoutVars>
      </dgm:prSet>
      <dgm:spPr/>
    </dgm:pt>
    <dgm:pt modelId="{6F2096B8-2FA5-41E2-B499-32BB3C6CF639}" type="pres">
      <dgm:prSet presAssocID="{676B05F4-6EDC-4A2B-99CA-2D0DF8BB122A}" presName="composite" presStyleCnt="0"/>
      <dgm:spPr/>
    </dgm:pt>
    <dgm:pt modelId="{E8B97A61-4271-4F38-8719-4C5E5156B1F2}" type="pres">
      <dgm:prSet presAssocID="{676B05F4-6EDC-4A2B-99CA-2D0DF8BB122A}" presName="imgShp" presStyleLbl="fgImgPlace1" presStyleIdx="0" presStyleCnt="1"/>
      <dgm:spPr>
        <a:blipFill rotWithShape="1">
          <a:blip xmlns:r="http://schemas.openxmlformats.org/officeDocument/2006/relationships" r:embed="rId1"/>
          <a:stretch>
            <a:fillRect/>
          </a:stretch>
        </a:blipFill>
      </dgm:spPr>
    </dgm:pt>
    <dgm:pt modelId="{5CDFFA84-4D23-483D-8616-538534612331}" type="pres">
      <dgm:prSet presAssocID="{676B05F4-6EDC-4A2B-99CA-2D0DF8BB122A}" presName="txShp" presStyleLbl="node1" presStyleIdx="0" presStyleCnt="1">
        <dgm:presLayoutVars>
          <dgm:bulletEnabled val="1"/>
        </dgm:presLayoutVars>
      </dgm:prSet>
      <dgm:spPr/>
    </dgm:pt>
  </dgm:ptLst>
  <dgm:cxnLst>
    <dgm:cxn modelId="{CA873126-BD01-4E27-8B85-467F5095045A}" type="presOf" srcId="{676B05F4-6EDC-4A2B-99CA-2D0DF8BB122A}" destId="{5CDFFA84-4D23-483D-8616-538534612331}" srcOrd="0" destOrd="0" presId="urn:microsoft.com/office/officeart/2005/8/layout/vList3"/>
    <dgm:cxn modelId="{F825808A-01C9-407C-B39F-0530DA4B1229}" type="presOf" srcId="{69441E3D-AD91-4721-8BBC-C7706E7CD197}" destId="{F21332E5-3113-455C-A35C-2F995AF70DC7}" srcOrd="0" destOrd="0" presId="urn:microsoft.com/office/officeart/2005/8/layout/vList3"/>
    <dgm:cxn modelId="{51D960CD-3037-4B1C-A498-A9564A95E150}" srcId="{69441E3D-AD91-4721-8BBC-C7706E7CD197}" destId="{676B05F4-6EDC-4A2B-99CA-2D0DF8BB122A}" srcOrd="0" destOrd="0" parTransId="{8C131B80-37D6-46EC-8520-716C197CF8DC}" sibTransId="{509C457E-7909-4D79-B2D8-40192383C479}"/>
    <dgm:cxn modelId="{1A984A94-940A-4688-9353-8B9AB6844D6F}" type="presParOf" srcId="{F21332E5-3113-455C-A35C-2F995AF70DC7}" destId="{6F2096B8-2FA5-41E2-B499-32BB3C6CF639}" srcOrd="0" destOrd="0" presId="urn:microsoft.com/office/officeart/2005/8/layout/vList3"/>
    <dgm:cxn modelId="{82895A5C-B346-4624-83F3-4636B7E94800}" type="presParOf" srcId="{6F2096B8-2FA5-41E2-B499-32BB3C6CF639}" destId="{E8B97A61-4271-4F38-8719-4C5E5156B1F2}" srcOrd="0" destOrd="0" presId="urn:microsoft.com/office/officeart/2005/8/layout/vList3"/>
    <dgm:cxn modelId="{B77F050F-56F3-4420-81A7-E70391678630}" type="presParOf" srcId="{6F2096B8-2FA5-41E2-B499-32BB3C6CF639}" destId="{5CDFFA84-4D23-483D-8616-53853461233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57EA11-C012-4CB9-9F46-B21CC83601F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BB5D76-31D3-4C3C-AFEC-A67ABFA226E1}">
      <dgm:prSet/>
      <dgm:spPr/>
      <dgm:t>
        <a:bodyPr/>
        <a:lstStyle/>
        <a:p>
          <a:pPr rtl="0"/>
          <a:r>
            <a:rPr lang="en-US" b="1"/>
            <a:t>Incorrectly Marking P-Values</a:t>
          </a:r>
          <a:endParaRPr lang="en-US"/>
        </a:p>
      </dgm:t>
    </dgm:pt>
    <dgm:pt modelId="{8AD1CE12-FC5F-4537-A0B5-B1D43C2B0E2D}" type="parTrans" cxnId="{7310E407-0676-4134-A46C-ECFFD2C64048}">
      <dgm:prSet/>
      <dgm:spPr/>
      <dgm:t>
        <a:bodyPr/>
        <a:lstStyle/>
        <a:p>
          <a:endParaRPr lang="en-US"/>
        </a:p>
      </dgm:t>
    </dgm:pt>
    <dgm:pt modelId="{9F26DFB9-3AB9-48B5-8607-01C7D262B69E}" type="sibTrans" cxnId="{7310E407-0676-4134-A46C-ECFFD2C64048}">
      <dgm:prSet/>
      <dgm:spPr/>
      <dgm:t>
        <a:bodyPr/>
        <a:lstStyle/>
        <a:p>
          <a:endParaRPr lang="en-US"/>
        </a:p>
      </dgm:t>
    </dgm:pt>
    <dgm:pt modelId="{78D97F1B-A5EC-42A9-846C-C4A5D7AE5845}" type="pres">
      <dgm:prSet presAssocID="{4157EA11-C012-4CB9-9F46-B21CC83601F2}" presName="linearFlow" presStyleCnt="0">
        <dgm:presLayoutVars>
          <dgm:dir/>
          <dgm:resizeHandles val="exact"/>
        </dgm:presLayoutVars>
      </dgm:prSet>
      <dgm:spPr/>
    </dgm:pt>
    <dgm:pt modelId="{8F9D9843-149E-477C-B24F-F4D7AC6A082C}" type="pres">
      <dgm:prSet presAssocID="{63BB5D76-31D3-4C3C-AFEC-A67ABFA226E1}" presName="composite" presStyleCnt="0"/>
      <dgm:spPr/>
    </dgm:pt>
    <dgm:pt modelId="{3B2340BD-B75D-486F-8A83-7790652F4615}" type="pres">
      <dgm:prSet presAssocID="{63BB5D76-31D3-4C3C-AFEC-A67ABFA226E1}" presName="imgShp" presStyleLbl="fgImgPlace1" presStyleIdx="0" presStyleCnt="1"/>
      <dgm:spPr>
        <a:blipFill rotWithShape="1">
          <a:blip xmlns:r="http://schemas.openxmlformats.org/officeDocument/2006/relationships" r:embed="rId1"/>
          <a:stretch>
            <a:fillRect/>
          </a:stretch>
        </a:blipFill>
      </dgm:spPr>
    </dgm:pt>
    <dgm:pt modelId="{B499174A-15BF-41F1-867C-50E137792B4C}" type="pres">
      <dgm:prSet presAssocID="{63BB5D76-31D3-4C3C-AFEC-A67ABFA226E1}" presName="txShp" presStyleLbl="node1" presStyleIdx="0" presStyleCnt="1">
        <dgm:presLayoutVars>
          <dgm:bulletEnabled val="1"/>
        </dgm:presLayoutVars>
      </dgm:prSet>
      <dgm:spPr/>
    </dgm:pt>
  </dgm:ptLst>
  <dgm:cxnLst>
    <dgm:cxn modelId="{7310E407-0676-4134-A46C-ECFFD2C64048}" srcId="{4157EA11-C012-4CB9-9F46-B21CC83601F2}" destId="{63BB5D76-31D3-4C3C-AFEC-A67ABFA226E1}" srcOrd="0" destOrd="0" parTransId="{8AD1CE12-FC5F-4537-A0B5-B1D43C2B0E2D}" sibTransId="{9F26DFB9-3AB9-48B5-8607-01C7D262B69E}"/>
    <dgm:cxn modelId="{19C1FB55-8060-4D4A-9D53-22253F4CF8B0}" type="presOf" srcId="{4157EA11-C012-4CB9-9F46-B21CC83601F2}" destId="{78D97F1B-A5EC-42A9-846C-C4A5D7AE5845}" srcOrd="0" destOrd="0" presId="urn:microsoft.com/office/officeart/2005/8/layout/vList3"/>
    <dgm:cxn modelId="{8A9C7DB4-4B20-4616-8A57-2010DAD1D78D}" type="presOf" srcId="{63BB5D76-31D3-4C3C-AFEC-A67ABFA226E1}" destId="{B499174A-15BF-41F1-867C-50E137792B4C}" srcOrd="0" destOrd="0" presId="urn:microsoft.com/office/officeart/2005/8/layout/vList3"/>
    <dgm:cxn modelId="{2AF09E55-1A33-4F81-9F83-5FE9128D4CEB}" type="presParOf" srcId="{78D97F1B-A5EC-42A9-846C-C4A5D7AE5845}" destId="{8F9D9843-149E-477C-B24F-F4D7AC6A082C}" srcOrd="0" destOrd="0" presId="urn:microsoft.com/office/officeart/2005/8/layout/vList3"/>
    <dgm:cxn modelId="{E89632B7-A35C-4E1D-BB6B-CCB909C5159D}" type="presParOf" srcId="{8F9D9843-149E-477C-B24F-F4D7AC6A082C}" destId="{3B2340BD-B75D-486F-8A83-7790652F4615}" srcOrd="0" destOrd="0" presId="urn:microsoft.com/office/officeart/2005/8/layout/vList3"/>
    <dgm:cxn modelId="{66E37009-26C7-4244-92C9-273E9E82807E}" type="presParOf" srcId="{8F9D9843-149E-477C-B24F-F4D7AC6A082C}" destId="{B499174A-15BF-41F1-867C-50E137792B4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909F47-E2A2-4AA1-B5D5-CD3F6DBECC1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D2997D9-7FBF-414D-B66E-595713D9A1CC}">
      <dgm:prSet/>
      <dgm:spPr/>
      <dgm:t>
        <a:bodyPr/>
        <a:lstStyle/>
        <a:p>
          <a:pPr rtl="0"/>
          <a:r>
            <a:rPr lang="en-US" b="1"/>
            <a:t>Not calling the data initially</a:t>
          </a:r>
          <a:endParaRPr lang="en-US"/>
        </a:p>
      </dgm:t>
    </dgm:pt>
    <dgm:pt modelId="{A66EE9D7-CAEA-4AFE-A078-647DAE460EE1}" type="parTrans" cxnId="{1F67AB99-4C8D-4BFB-9857-9BA6081C93BC}">
      <dgm:prSet/>
      <dgm:spPr/>
      <dgm:t>
        <a:bodyPr/>
        <a:lstStyle/>
        <a:p>
          <a:endParaRPr lang="en-US"/>
        </a:p>
      </dgm:t>
    </dgm:pt>
    <dgm:pt modelId="{62294752-C582-497C-A1A1-680C5D7BCB42}" type="sibTrans" cxnId="{1F67AB99-4C8D-4BFB-9857-9BA6081C93BC}">
      <dgm:prSet/>
      <dgm:spPr/>
      <dgm:t>
        <a:bodyPr/>
        <a:lstStyle/>
        <a:p>
          <a:endParaRPr lang="en-US"/>
        </a:p>
      </dgm:t>
    </dgm:pt>
    <dgm:pt modelId="{7D598D4A-79D6-47A0-8E4B-10E9B9514B77}" type="pres">
      <dgm:prSet presAssocID="{98909F47-E2A2-4AA1-B5D5-CD3F6DBECC11}" presName="linearFlow" presStyleCnt="0">
        <dgm:presLayoutVars>
          <dgm:dir/>
          <dgm:resizeHandles val="exact"/>
        </dgm:presLayoutVars>
      </dgm:prSet>
      <dgm:spPr/>
    </dgm:pt>
    <dgm:pt modelId="{76A25EFF-7DC4-40CF-9EFB-C1128C2433A2}" type="pres">
      <dgm:prSet presAssocID="{4D2997D9-7FBF-414D-B66E-595713D9A1CC}" presName="composite" presStyleCnt="0"/>
      <dgm:spPr/>
    </dgm:pt>
    <dgm:pt modelId="{E57445E2-6C28-4DC7-B4A5-C9048347CE22}" type="pres">
      <dgm:prSet presAssocID="{4D2997D9-7FBF-414D-B66E-595713D9A1CC}" presName="imgShp" presStyleLbl="fgImgPlace1" presStyleIdx="0" presStyleCnt="1"/>
      <dgm:spPr>
        <a:blipFill rotWithShape="1">
          <a:blip xmlns:r="http://schemas.openxmlformats.org/officeDocument/2006/relationships" r:embed="rId1"/>
          <a:stretch>
            <a:fillRect/>
          </a:stretch>
        </a:blipFill>
      </dgm:spPr>
    </dgm:pt>
    <dgm:pt modelId="{CDAE6DA1-90C0-4639-9E92-BB2760BEA780}" type="pres">
      <dgm:prSet presAssocID="{4D2997D9-7FBF-414D-B66E-595713D9A1CC}" presName="txShp" presStyleLbl="node1" presStyleIdx="0" presStyleCnt="1">
        <dgm:presLayoutVars>
          <dgm:bulletEnabled val="1"/>
        </dgm:presLayoutVars>
      </dgm:prSet>
      <dgm:spPr/>
    </dgm:pt>
  </dgm:ptLst>
  <dgm:cxnLst>
    <dgm:cxn modelId="{B17A0578-FC4F-4FE9-9DB4-A0E255E3C1EC}" type="presOf" srcId="{4D2997D9-7FBF-414D-B66E-595713D9A1CC}" destId="{CDAE6DA1-90C0-4639-9E92-BB2760BEA780}" srcOrd="0" destOrd="0" presId="urn:microsoft.com/office/officeart/2005/8/layout/vList3"/>
    <dgm:cxn modelId="{B5BDB759-6AC8-4344-81A0-A8CC03961C1A}" type="presOf" srcId="{98909F47-E2A2-4AA1-B5D5-CD3F6DBECC11}" destId="{7D598D4A-79D6-47A0-8E4B-10E9B9514B77}" srcOrd="0" destOrd="0" presId="urn:microsoft.com/office/officeart/2005/8/layout/vList3"/>
    <dgm:cxn modelId="{1F67AB99-4C8D-4BFB-9857-9BA6081C93BC}" srcId="{98909F47-E2A2-4AA1-B5D5-CD3F6DBECC11}" destId="{4D2997D9-7FBF-414D-B66E-595713D9A1CC}" srcOrd="0" destOrd="0" parTransId="{A66EE9D7-CAEA-4AFE-A078-647DAE460EE1}" sibTransId="{62294752-C582-497C-A1A1-680C5D7BCB42}"/>
    <dgm:cxn modelId="{AB5209C2-70B0-440E-9E9D-B18A58F7F66D}" type="presParOf" srcId="{7D598D4A-79D6-47A0-8E4B-10E9B9514B77}" destId="{76A25EFF-7DC4-40CF-9EFB-C1128C2433A2}" srcOrd="0" destOrd="0" presId="urn:microsoft.com/office/officeart/2005/8/layout/vList3"/>
    <dgm:cxn modelId="{E8A83DFC-BA4E-41DF-B2BC-633EBA0CDDF9}" type="presParOf" srcId="{76A25EFF-7DC4-40CF-9EFB-C1128C2433A2}" destId="{E57445E2-6C28-4DC7-B4A5-C9048347CE22}" srcOrd="0" destOrd="0" presId="urn:microsoft.com/office/officeart/2005/8/layout/vList3"/>
    <dgm:cxn modelId="{334CB782-3E83-4DD7-B890-392107DE02D6}" type="presParOf" srcId="{76A25EFF-7DC4-40CF-9EFB-C1128C2433A2}" destId="{CDAE6DA1-90C0-4639-9E92-BB2760BEA78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061B4-9118-4418-B208-8E7AF29323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926A578-7702-4BD8-8A30-6CE5090238D0}">
      <dgm:prSet/>
      <dgm:spPr/>
      <dgm:t>
        <a:bodyPr/>
        <a:lstStyle/>
        <a:p>
          <a:pPr rtl="0"/>
          <a:r>
            <a:rPr lang="en-US" b="1"/>
            <a:t>Hard Coded Variables</a:t>
          </a:r>
          <a:endParaRPr lang="en-US"/>
        </a:p>
      </dgm:t>
    </dgm:pt>
    <dgm:pt modelId="{8460B5D7-DEDD-4773-AD57-6250A84012F7}" type="parTrans" cxnId="{B21DFE27-D9BF-4153-A493-5FBE22840992}">
      <dgm:prSet/>
      <dgm:spPr/>
      <dgm:t>
        <a:bodyPr/>
        <a:lstStyle/>
        <a:p>
          <a:endParaRPr lang="en-US"/>
        </a:p>
      </dgm:t>
    </dgm:pt>
    <dgm:pt modelId="{61C9A702-DB77-4708-836F-780897B4E21F}" type="sibTrans" cxnId="{B21DFE27-D9BF-4153-A493-5FBE22840992}">
      <dgm:prSet/>
      <dgm:spPr/>
      <dgm:t>
        <a:bodyPr/>
        <a:lstStyle/>
        <a:p>
          <a:endParaRPr lang="en-US"/>
        </a:p>
      </dgm:t>
    </dgm:pt>
    <dgm:pt modelId="{217F8C38-BDCB-4245-9219-633FAFC47889}" type="pres">
      <dgm:prSet presAssocID="{1CC061B4-9118-4418-B208-8E7AF2932350}" presName="linearFlow" presStyleCnt="0">
        <dgm:presLayoutVars>
          <dgm:dir/>
          <dgm:resizeHandles val="exact"/>
        </dgm:presLayoutVars>
      </dgm:prSet>
      <dgm:spPr/>
    </dgm:pt>
    <dgm:pt modelId="{FB527D88-D20A-480F-899B-5FA1B21B2EC6}" type="pres">
      <dgm:prSet presAssocID="{D926A578-7702-4BD8-8A30-6CE5090238D0}" presName="composite" presStyleCnt="0"/>
      <dgm:spPr/>
    </dgm:pt>
    <dgm:pt modelId="{B3AACBC2-8526-46D3-B23D-975F5C4EE489}" type="pres">
      <dgm:prSet presAssocID="{D926A578-7702-4BD8-8A30-6CE5090238D0}" presName="imgShp" presStyleLbl="fgImgPlace1" presStyleIdx="0" presStyleCnt="1"/>
      <dgm:spPr>
        <a:blipFill rotWithShape="1">
          <a:blip xmlns:r="http://schemas.openxmlformats.org/officeDocument/2006/relationships" r:embed="rId1"/>
          <a:stretch>
            <a:fillRect/>
          </a:stretch>
        </a:blipFill>
      </dgm:spPr>
    </dgm:pt>
    <dgm:pt modelId="{AB0B8F55-CB99-4AD3-849F-D43D49D5AEA3}" type="pres">
      <dgm:prSet presAssocID="{D926A578-7702-4BD8-8A30-6CE5090238D0}" presName="txShp" presStyleLbl="node1" presStyleIdx="0" presStyleCnt="1">
        <dgm:presLayoutVars>
          <dgm:bulletEnabled val="1"/>
        </dgm:presLayoutVars>
      </dgm:prSet>
      <dgm:spPr/>
    </dgm:pt>
  </dgm:ptLst>
  <dgm:cxnLst>
    <dgm:cxn modelId="{7426C114-9D6B-42AC-847D-E92B88AA4A9A}" type="presOf" srcId="{D926A578-7702-4BD8-8A30-6CE5090238D0}" destId="{AB0B8F55-CB99-4AD3-849F-D43D49D5AEA3}" srcOrd="0" destOrd="0" presId="urn:microsoft.com/office/officeart/2005/8/layout/vList3"/>
    <dgm:cxn modelId="{B21DFE27-D9BF-4153-A493-5FBE22840992}" srcId="{1CC061B4-9118-4418-B208-8E7AF2932350}" destId="{D926A578-7702-4BD8-8A30-6CE5090238D0}" srcOrd="0" destOrd="0" parTransId="{8460B5D7-DEDD-4773-AD57-6250A84012F7}" sibTransId="{61C9A702-DB77-4708-836F-780897B4E21F}"/>
    <dgm:cxn modelId="{1779BFEC-82D4-4352-8E65-A011CAB9180C}" type="presOf" srcId="{1CC061B4-9118-4418-B208-8E7AF2932350}" destId="{217F8C38-BDCB-4245-9219-633FAFC47889}" srcOrd="0" destOrd="0" presId="urn:microsoft.com/office/officeart/2005/8/layout/vList3"/>
    <dgm:cxn modelId="{C096FA27-CCC0-4A28-AF4C-7BDFD51AFC81}" type="presParOf" srcId="{217F8C38-BDCB-4245-9219-633FAFC47889}" destId="{FB527D88-D20A-480F-899B-5FA1B21B2EC6}" srcOrd="0" destOrd="0" presId="urn:microsoft.com/office/officeart/2005/8/layout/vList3"/>
    <dgm:cxn modelId="{3D93656F-6070-49A3-829F-13CE02BBA891}" type="presParOf" srcId="{FB527D88-D20A-480F-899B-5FA1B21B2EC6}" destId="{B3AACBC2-8526-46D3-B23D-975F5C4EE489}" srcOrd="0" destOrd="0" presId="urn:microsoft.com/office/officeart/2005/8/layout/vList3"/>
    <dgm:cxn modelId="{33C42774-18D8-4DD6-A9E8-EF5EEA06714E}" type="presParOf" srcId="{FB527D88-D20A-480F-899B-5FA1B21B2EC6}" destId="{AB0B8F55-CB99-4AD3-849F-D43D49D5AEA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1B02C4-FD3C-4EFC-9E0B-399AEF4E5D2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FC7602F-EFC6-4468-9DD7-DC20B105E212}">
      <dgm:prSet/>
      <dgm:spPr/>
      <dgm:t>
        <a:bodyPr/>
        <a:lstStyle/>
        <a:p>
          <a:pPr rtl="0"/>
          <a:r>
            <a:rPr lang="en-US" b="1" dirty="0"/>
            <a:t>Missing Files/Commands</a:t>
          </a:r>
          <a:endParaRPr lang="en-US" dirty="0"/>
        </a:p>
      </dgm:t>
    </dgm:pt>
    <dgm:pt modelId="{E3EA03F9-E0B4-4944-AC02-C1BD8D6FD46F}" type="parTrans" cxnId="{7F9EBCB0-052F-4D14-B523-7FE6AB3E41BD}">
      <dgm:prSet/>
      <dgm:spPr/>
      <dgm:t>
        <a:bodyPr/>
        <a:lstStyle/>
        <a:p>
          <a:endParaRPr lang="en-US"/>
        </a:p>
      </dgm:t>
    </dgm:pt>
    <dgm:pt modelId="{B39BE04F-E395-464A-8FA5-6837EA979239}" type="sibTrans" cxnId="{7F9EBCB0-052F-4D14-B523-7FE6AB3E41BD}">
      <dgm:prSet/>
      <dgm:spPr/>
      <dgm:t>
        <a:bodyPr/>
        <a:lstStyle/>
        <a:p>
          <a:endParaRPr lang="en-US"/>
        </a:p>
      </dgm:t>
    </dgm:pt>
    <dgm:pt modelId="{4EAF22D8-2714-40C9-A28D-F370882C1245}" type="pres">
      <dgm:prSet presAssocID="{291B02C4-FD3C-4EFC-9E0B-399AEF4E5D29}" presName="linearFlow" presStyleCnt="0">
        <dgm:presLayoutVars>
          <dgm:dir/>
          <dgm:resizeHandles val="exact"/>
        </dgm:presLayoutVars>
      </dgm:prSet>
      <dgm:spPr/>
    </dgm:pt>
    <dgm:pt modelId="{31793638-29A2-40B5-9BD2-4375ABAE44DE}" type="pres">
      <dgm:prSet presAssocID="{3FC7602F-EFC6-4468-9DD7-DC20B105E212}" presName="composite" presStyleCnt="0"/>
      <dgm:spPr/>
    </dgm:pt>
    <dgm:pt modelId="{44E2C6A3-1B50-4EAA-9D58-F2680152A4E7}" type="pres">
      <dgm:prSet presAssocID="{3FC7602F-EFC6-4468-9DD7-DC20B105E212}" presName="imgShp" presStyleLbl="fgImgPlace1" presStyleIdx="0" presStyleCnt="1"/>
      <dgm:spPr>
        <a:blipFill rotWithShape="1">
          <a:blip xmlns:r="http://schemas.openxmlformats.org/officeDocument/2006/relationships" r:embed="rId1"/>
          <a:stretch>
            <a:fillRect/>
          </a:stretch>
        </a:blipFill>
      </dgm:spPr>
    </dgm:pt>
    <dgm:pt modelId="{FB2B85F9-1967-489D-B826-CEDAAFBCD90B}" type="pres">
      <dgm:prSet presAssocID="{3FC7602F-EFC6-4468-9DD7-DC20B105E212}" presName="txShp" presStyleLbl="node1" presStyleIdx="0" presStyleCnt="1">
        <dgm:presLayoutVars>
          <dgm:bulletEnabled val="1"/>
        </dgm:presLayoutVars>
      </dgm:prSet>
      <dgm:spPr/>
    </dgm:pt>
  </dgm:ptLst>
  <dgm:cxnLst>
    <dgm:cxn modelId="{47838D5B-E81A-42D3-A738-31999CCF08F3}" type="presOf" srcId="{3FC7602F-EFC6-4468-9DD7-DC20B105E212}" destId="{FB2B85F9-1967-489D-B826-CEDAAFBCD90B}" srcOrd="0" destOrd="0" presId="urn:microsoft.com/office/officeart/2005/8/layout/vList3"/>
    <dgm:cxn modelId="{F41EA184-C447-44D8-B91D-EF01C16AA3C4}" type="presOf" srcId="{291B02C4-FD3C-4EFC-9E0B-399AEF4E5D29}" destId="{4EAF22D8-2714-40C9-A28D-F370882C1245}" srcOrd="0" destOrd="0" presId="urn:microsoft.com/office/officeart/2005/8/layout/vList3"/>
    <dgm:cxn modelId="{7F9EBCB0-052F-4D14-B523-7FE6AB3E41BD}" srcId="{291B02C4-FD3C-4EFC-9E0B-399AEF4E5D29}" destId="{3FC7602F-EFC6-4468-9DD7-DC20B105E212}" srcOrd="0" destOrd="0" parTransId="{E3EA03F9-E0B4-4944-AC02-C1BD8D6FD46F}" sibTransId="{B39BE04F-E395-464A-8FA5-6837EA979239}"/>
    <dgm:cxn modelId="{09311FF0-ECDD-47D8-A21E-DD593546F6A7}" type="presParOf" srcId="{4EAF22D8-2714-40C9-A28D-F370882C1245}" destId="{31793638-29A2-40B5-9BD2-4375ABAE44DE}" srcOrd="0" destOrd="0" presId="urn:microsoft.com/office/officeart/2005/8/layout/vList3"/>
    <dgm:cxn modelId="{2F60BC3E-1AE6-4A0A-8FD8-31AA1CD346FB}" type="presParOf" srcId="{31793638-29A2-40B5-9BD2-4375ABAE44DE}" destId="{44E2C6A3-1B50-4EAA-9D58-F2680152A4E7}" srcOrd="0" destOrd="0" presId="urn:microsoft.com/office/officeart/2005/8/layout/vList3"/>
    <dgm:cxn modelId="{E7C3FE86-E43F-4D6A-805F-AB10732510CA}" type="presParOf" srcId="{31793638-29A2-40B5-9BD2-4375ABAE44DE}" destId="{FB2B85F9-1967-489D-B826-CEDAAFBCD90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D134A-3A97-4CA8-87EF-5E88E7D05A7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40030" rIns="448056" bIns="240030" numCol="1" spcCol="1270" anchor="ctr" anchorCtr="0">
          <a:noAutofit/>
        </a:bodyPr>
        <a:lstStyle/>
        <a:p>
          <a:pPr marL="0" lvl="0" indent="0" algn="ctr" defTabSz="2800350" rtl="0">
            <a:lnSpc>
              <a:spcPct val="90000"/>
            </a:lnSpc>
            <a:spcBef>
              <a:spcPct val="0"/>
            </a:spcBef>
            <a:spcAft>
              <a:spcPct val="35000"/>
            </a:spcAft>
            <a:buNone/>
          </a:pPr>
          <a:r>
            <a:rPr lang="en-US" sz="6300" b="1" kern="1200"/>
            <a:t>Rounding</a:t>
          </a:r>
          <a:endParaRPr lang="en-US" sz="6300" kern="1200"/>
        </a:p>
      </dsp:txBody>
      <dsp:txXfrm rot="10800000">
        <a:off x="2453000" y="0"/>
        <a:ext cx="6776046" cy="1325563"/>
      </dsp:txXfrm>
    </dsp:sp>
    <dsp:sp modelId="{E231005E-9BD8-45F6-979D-F24C0AC8734E}">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BFB09-9BA2-4382-9B9E-22B0AB01649E}">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t>Poor or No Commenting and Poor Variable Names</a:t>
          </a:r>
          <a:endParaRPr lang="en-US" sz="3900" kern="1200" dirty="0"/>
        </a:p>
      </dsp:txBody>
      <dsp:txXfrm rot="10800000">
        <a:off x="2453000" y="0"/>
        <a:ext cx="6776046" cy="1325563"/>
      </dsp:txXfrm>
    </dsp:sp>
    <dsp:sp modelId="{6DC0A5A2-3D7B-47BD-AD2C-EC24F0CEBA2C}">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4B9F2-E78F-46EC-9E68-F3186C36309F}">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Uncertain or No Order Specified in Title of Scripts</a:t>
          </a:r>
          <a:endParaRPr lang="en-US" sz="3900" kern="1200"/>
        </a:p>
      </dsp:txBody>
      <dsp:txXfrm rot="10800000">
        <a:off x="2453000" y="0"/>
        <a:ext cx="6776046" cy="1325563"/>
      </dsp:txXfrm>
    </dsp:sp>
    <dsp:sp modelId="{FAEC884B-7584-45D5-9044-63E67CE7BB27}">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3DE46-CBD5-430F-858F-980A5F177CC2}">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Doesn’t Follow the Order of the Manuscript</a:t>
          </a:r>
          <a:endParaRPr lang="en-US" sz="3900" kern="1200"/>
        </a:p>
      </dsp:txBody>
      <dsp:txXfrm rot="10800000">
        <a:off x="2453000" y="0"/>
        <a:ext cx="6776046" cy="1325563"/>
      </dsp:txXfrm>
    </dsp:sp>
    <dsp:sp modelId="{FCFDC344-902E-4E10-BB0B-F053EED4C598}">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C0457-1C5F-4AEB-84AA-8091829E630D}">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t>Prerequisites (ado, library, extension, etc.)</a:t>
          </a:r>
          <a:endParaRPr lang="en-US" sz="3900" kern="1200" dirty="0"/>
        </a:p>
      </dsp:txBody>
      <dsp:txXfrm rot="10800000">
        <a:off x="2453000" y="0"/>
        <a:ext cx="6776046" cy="1325563"/>
      </dsp:txXfrm>
    </dsp:sp>
    <dsp:sp modelId="{618E030F-0F84-41D1-A45B-3254A83ABE9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DDD8-A76B-447E-B3F2-4F00E16B646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t>Extraneous outputs/lines of code</a:t>
          </a:r>
          <a:endParaRPr lang="en-US" sz="3900" kern="1200" dirty="0"/>
        </a:p>
      </dsp:txBody>
      <dsp:txXfrm rot="10800000">
        <a:off x="2453000" y="0"/>
        <a:ext cx="6776046" cy="1325563"/>
      </dsp:txXfrm>
    </dsp:sp>
    <dsp:sp modelId="{5C7E959E-4A48-4F90-8B47-C28F46F560F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DDD8-A76B-447E-B3F2-4F00E16B646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dirty="0"/>
            <a:t>Comments not updated</a:t>
          </a:r>
          <a:endParaRPr lang="en-US" sz="3700" kern="1200" dirty="0"/>
        </a:p>
      </dsp:txBody>
      <dsp:txXfrm rot="10800000">
        <a:off x="2453000" y="0"/>
        <a:ext cx="6776046" cy="1325563"/>
      </dsp:txXfrm>
    </dsp:sp>
    <dsp:sp modelId="{5C7E959E-4A48-4F90-8B47-C28F46F560F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40BC-9A06-42B2-9811-11ABF4703253}">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40030" rIns="448056" bIns="240030" numCol="1" spcCol="1270" anchor="ctr" anchorCtr="0">
          <a:noAutofit/>
        </a:bodyPr>
        <a:lstStyle/>
        <a:p>
          <a:pPr marL="0" lvl="0" indent="0" algn="ctr" defTabSz="2800350" rtl="0">
            <a:lnSpc>
              <a:spcPct val="90000"/>
            </a:lnSpc>
            <a:spcBef>
              <a:spcPct val="0"/>
            </a:spcBef>
            <a:spcAft>
              <a:spcPct val="35000"/>
            </a:spcAft>
            <a:buNone/>
          </a:pPr>
          <a:r>
            <a:rPr lang="en-US" sz="6300" b="1" kern="1200"/>
            <a:t>Typos</a:t>
          </a:r>
          <a:endParaRPr lang="en-US" sz="6300" kern="1200"/>
        </a:p>
      </dsp:txBody>
      <dsp:txXfrm rot="10800000">
        <a:off x="2453000" y="0"/>
        <a:ext cx="6776046" cy="1325563"/>
      </dsp:txXfrm>
    </dsp:sp>
    <dsp:sp modelId="{57BD9997-7010-4ADB-8CF0-937C32A41EC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6984-0581-4DCD-8087-D90CD1EDBF3A}">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a:t>Misidentification</a:t>
          </a:r>
        </a:p>
        <a:p>
          <a:pPr marL="0" lvl="0" indent="0" algn="ctr" defTabSz="1333500" rtl="0">
            <a:lnSpc>
              <a:spcPct val="90000"/>
            </a:lnSpc>
            <a:spcBef>
              <a:spcPct val="0"/>
            </a:spcBef>
            <a:spcAft>
              <a:spcPct val="35000"/>
            </a:spcAft>
            <a:buNone/>
          </a:pPr>
          <a:r>
            <a:rPr lang="en-US" sz="3000" b="1" kern="1200"/>
            <a:t>(looking at wrong cell in output file)</a:t>
          </a:r>
          <a:endParaRPr lang="en-US" sz="3000" kern="1200"/>
        </a:p>
      </dsp:txBody>
      <dsp:txXfrm rot="10800000">
        <a:off x="2453000" y="0"/>
        <a:ext cx="6776046" cy="1325563"/>
      </dsp:txXfrm>
    </dsp:sp>
    <dsp:sp modelId="{EA586D79-6DC8-4CAA-9A85-885A4980C77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D6387-BB7F-41A1-82A2-2B1417E87332}">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17170" rIns="405384" bIns="217170" numCol="1" spcCol="1270" anchor="ctr" anchorCtr="0">
          <a:noAutofit/>
        </a:bodyPr>
        <a:lstStyle/>
        <a:p>
          <a:pPr marL="0" lvl="0" indent="0" algn="ctr" defTabSz="2533650" rtl="0">
            <a:lnSpc>
              <a:spcPct val="90000"/>
            </a:lnSpc>
            <a:spcBef>
              <a:spcPct val="0"/>
            </a:spcBef>
            <a:spcAft>
              <a:spcPct val="35000"/>
            </a:spcAft>
            <a:buNone/>
          </a:pPr>
          <a:r>
            <a:rPr lang="en-US" sz="5700" b="1" kern="1200"/>
            <a:t>Out of Date Tables</a:t>
          </a:r>
          <a:endParaRPr lang="en-US" sz="5700" kern="1200"/>
        </a:p>
      </dsp:txBody>
      <dsp:txXfrm rot="10800000">
        <a:off x="2453000" y="0"/>
        <a:ext cx="6776046" cy="1325563"/>
      </dsp:txXfrm>
    </dsp:sp>
    <dsp:sp modelId="{B80A60B5-F7DA-49DD-8800-B47F3906D4F3}">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FFA84-4D23-483D-8616-53853461233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Missing From Package of Scripts</a:t>
          </a:r>
          <a:endParaRPr lang="en-US" sz="3900" kern="1200"/>
        </a:p>
      </dsp:txBody>
      <dsp:txXfrm rot="10800000">
        <a:off x="2453000" y="0"/>
        <a:ext cx="6776046" cy="1325563"/>
      </dsp:txXfrm>
    </dsp:sp>
    <dsp:sp modelId="{E8B97A61-4271-4F38-8719-4C5E5156B1F2}">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9174A-15BF-41F1-867C-50E137792B4C}">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Incorrectly Marking P-Values</a:t>
          </a:r>
          <a:endParaRPr lang="en-US" sz="3900" kern="1200"/>
        </a:p>
      </dsp:txBody>
      <dsp:txXfrm rot="10800000">
        <a:off x="2453000" y="0"/>
        <a:ext cx="6776046" cy="1325563"/>
      </dsp:txXfrm>
    </dsp:sp>
    <dsp:sp modelId="{3B2340BD-B75D-486F-8A83-7790652F461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E6DA1-90C0-4639-9E92-BB2760BEA780}">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Not calling the data initially</a:t>
          </a:r>
          <a:endParaRPr lang="en-US" sz="3900" kern="1200"/>
        </a:p>
      </dsp:txBody>
      <dsp:txXfrm rot="10800000">
        <a:off x="2453000" y="0"/>
        <a:ext cx="6776046" cy="1325563"/>
      </dsp:txXfrm>
    </dsp:sp>
    <dsp:sp modelId="{E57445E2-6C28-4DC7-B4A5-C9048347CE22}">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B8F55-CB99-4AD3-849F-D43D49D5AEA3}">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82880" rIns="341376" bIns="182880" numCol="1" spcCol="1270" anchor="ctr" anchorCtr="0">
          <a:noAutofit/>
        </a:bodyPr>
        <a:lstStyle/>
        <a:p>
          <a:pPr marL="0" lvl="0" indent="0" algn="ctr" defTabSz="2133600" rtl="0">
            <a:lnSpc>
              <a:spcPct val="90000"/>
            </a:lnSpc>
            <a:spcBef>
              <a:spcPct val="0"/>
            </a:spcBef>
            <a:spcAft>
              <a:spcPct val="35000"/>
            </a:spcAft>
            <a:buNone/>
          </a:pPr>
          <a:r>
            <a:rPr lang="en-US" sz="4800" b="1" kern="1200"/>
            <a:t>Hard Coded Variables</a:t>
          </a:r>
          <a:endParaRPr lang="en-US" sz="4800" kern="1200"/>
        </a:p>
      </dsp:txBody>
      <dsp:txXfrm rot="10800000">
        <a:off x="2453000" y="0"/>
        <a:ext cx="6776046" cy="1325563"/>
      </dsp:txXfrm>
    </dsp:sp>
    <dsp:sp modelId="{B3AACBC2-8526-46D3-B23D-975F5C4EE489}">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B85F9-1967-489D-B826-CEDAAFBCD90B}">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63830" rIns="305816" bIns="163830" numCol="1" spcCol="1270" anchor="ctr" anchorCtr="0">
          <a:noAutofit/>
        </a:bodyPr>
        <a:lstStyle/>
        <a:p>
          <a:pPr marL="0" lvl="0" indent="0" algn="ctr" defTabSz="1911350" rtl="0">
            <a:lnSpc>
              <a:spcPct val="90000"/>
            </a:lnSpc>
            <a:spcBef>
              <a:spcPct val="0"/>
            </a:spcBef>
            <a:spcAft>
              <a:spcPct val="35000"/>
            </a:spcAft>
            <a:buNone/>
          </a:pPr>
          <a:r>
            <a:rPr lang="en-US" sz="4300" b="1" kern="1200" dirty="0"/>
            <a:t>Missing Files/Commands</a:t>
          </a:r>
          <a:endParaRPr lang="en-US" sz="4300" kern="1200" dirty="0"/>
        </a:p>
      </dsp:txBody>
      <dsp:txXfrm rot="10800000">
        <a:off x="2453000" y="0"/>
        <a:ext cx="6776046" cy="1325563"/>
      </dsp:txXfrm>
    </dsp:sp>
    <dsp:sp modelId="{44E2C6A3-1B50-4EAA-9D58-F2680152A4E7}">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8"/>
            <a:ext cx="3038476" cy="466724"/>
          </a:xfrm>
          <a:prstGeom prst="rect">
            <a:avLst/>
          </a:prstGeom>
        </p:spPr>
        <p:txBody>
          <a:bodyPr vert="horz" lIns="91422" tIns="45711" rIns="91422" bIns="45711" rtlCol="0"/>
          <a:lstStyle>
            <a:lvl1pPr algn="l">
              <a:defRPr sz="1200"/>
            </a:lvl1pPr>
          </a:lstStyle>
          <a:p>
            <a:endParaRPr lang="en-US"/>
          </a:p>
        </p:txBody>
      </p:sp>
      <p:sp>
        <p:nvSpPr>
          <p:cNvPr id="3" name="Date Placeholder 2"/>
          <p:cNvSpPr>
            <a:spLocks noGrp="1"/>
          </p:cNvSpPr>
          <p:nvPr>
            <p:ph type="dt" sz="quarter" idx="1"/>
          </p:nvPr>
        </p:nvSpPr>
        <p:spPr>
          <a:xfrm>
            <a:off x="3970339" y="8"/>
            <a:ext cx="3038476" cy="466724"/>
          </a:xfrm>
          <a:prstGeom prst="rect">
            <a:avLst/>
          </a:prstGeom>
        </p:spPr>
        <p:txBody>
          <a:bodyPr vert="horz" lIns="91422" tIns="45711" rIns="91422" bIns="45711" rtlCol="0"/>
          <a:lstStyle>
            <a:lvl1pPr algn="r">
              <a:defRPr sz="1200"/>
            </a:lvl1pPr>
          </a:lstStyle>
          <a:p>
            <a:fld id="{38ECAD0F-F439-4564-881D-387B89EDFD95}" type="datetimeFigureOut">
              <a:rPr lang="en-US" smtClean="0"/>
              <a:t>9/27/2021</a:t>
            </a:fld>
            <a:endParaRPr lang="en-US"/>
          </a:p>
        </p:txBody>
      </p:sp>
      <p:sp>
        <p:nvSpPr>
          <p:cNvPr id="4" name="Footer Placeholder 3"/>
          <p:cNvSpPr>
            <a:spLocks noGrp="1"/>
          </p:cNvSpPr>
          <p:nvPr>
            <p:ph type="ftr" sz="quarter" idx="2"/>
          </p:nvPr>
        </p:nvSpPr>
        <p:spPr>
          <a:xfrm>
            <a:off x="6" y="8829684"/>
            <a:ext cx="3038476" cy="466724"/>
          </a:xfrm>
          <a:prstGeom prst="rect">
            <a:avLst/>
          </a:prstGeom>
        </p:spPr>
        <p:txBody>
          <a:bodyPr vert="horz" lIns="91422" tIns="45711" rIns="91422" bIns="45711"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84"/>
            <a:ext cx="3038476" cy="466724"/>
          </a:xfrm>
          <a:prstGeom prst="rect">
            <a:avLst/>
          </a:prstGeom>
        </p:spPr>
        <p:txBody>
          <a:bodyPr vert="horz" lIns="91422" tIns="45711" rIns="91422" bIns="45711" rtlCol="0" anchor="b"/>
          <a:lstStyle>
            <a:lvl1pPr algn="r">
              <a:defRPr sz="1200"/>
            </a:lvl1pPr>
          </a:lstStyle>
          <a:p>
            <a:fld id="{82C8FBD9-946A-4E0B-91A0-10791F4C54DF}" type="slidenum">
              <a:rPr lang="en-US" smtClean="0"/>
              <a:t>‹#›</a:t>
            </a:fld>
            <a:endParaRPr lang="en-US"/>
          </a:p>
        </p:txBody>
      </p:sp>
    </p:spTree>
    <p:extLst>
      <p:ext uri="{BB962C8B-B14F-4D97-AF65-F5344CB8AC3E}">
        <p14:creationId xmlns:p14="http://schemas.microsoft.com/office/powerpoint/2010/main" val="2141821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38476" cy="466724"/>
          </a:xfrm>
          <a:prstGeom prst="rect">
            <a:avLst/>
          </a:prstGeom>
        </p:spPr>
        <p:txBody>
          <a:bodyPr vert="horz" lIns="91422" tIns="45711" rIns="91422" bIns="45711" rtlCol="0"/>
          <a:lstStyle>
            <a:lvl1pPr algn="l">
              <a:defRPr sz="1200"/>
            </a:lvl1pPr>
          </a:lstStyle>
          <a:p>
            <a:endParaRPr lang="en-US"/>
          </a:p>
        </p:txBody>
      </p:sp>
      <p:sp>
        <p:nvSpPr>
          <p:cNvPr id="3" name="Date Placeholder 2"/>
          <p:cNvSpPr>
            <a:spLocks noGrp="1"/>
          </p:cNvSpPr>
          <p:nvPr>
            <p:ph type="dt" idx="1"/>
          </p:nvPr>
        </p:nvSpPr>
        <p:spPr>
          <a:xfrm>
            <a:off x="3970339" y="2"/>
            <a:ext cx="3038476" cy="466724"/>
          </a:xfrm>
          <a:prstGeom prst="rect">
            <a:avLst/>
          </a:prstGeom>
        </p:spPr>
        <p:txBody>
          <a:bodyPr vert="horz" lIns="91422" tIns="45711" rIns="91422" bIns="45711" rtlCol="0"/>
          <a:lstStyle>
            <a:lvl1pPr algn="r">
              <a:defRPr sz="1200"/>
            </a:lvl1pPr>
          </a:lstStyle>
          <a:p>
            <a:fld id="{428E2082-FC26-3D4D-88EA-18A0C216A023}" type="datetimeFigureOut">
              <a:rPr lang="en-US" smtClean="0"/>
              <a:t>9/27/2021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22" tIns="45711" rIns="91422" bIns="45711" rtlCol="0" anchor="ctr"/>
          <a:lstStyle/>
          <a:p>
            <a:endParaRPr lang="en-US"/>
          </a:p>
        </p:txBody>
      </p:sp>
      <p:sp>
        <p:nvSpPr>
          <p:cNvPr id="5" name="Notes Placeholder 4"/>
          <p:cNvSpPr>
            <a:spLocks noGrp="1"/>
          </p:cNvSpPr>
          <p:nvPr>
            <p:ph type="body" sz="quarter" idx="3"/>
          </p:nvPr>
        </p:nvSpPr>
        <p:spPr>
          <a:xfrm>
            <a:off x="701676" y="4473578"/>
            <a:ext cx="5607050" cy="3660774"/>
          </a:xfrm>
          <a:prstGeom prst="rect">
            <a:avLst/>
          </a:prstGeom>
        </p:spPr>
        <p:txBody>
          <a:bodyPr vert="horz" lIns="91422" tIns="45711" rIns="91422" bIns="457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8"/>
            <a:ext cx="3038476" cy="466724"/>
          </a:xfrm>
          <a:prstGeom prst="rect">
            <a:avLst/>
          </a:prstGeom>
        </p:spPr>
        <p:txBody>
          <a:bodyPr vert="horz" lIns="91422" tIns="45711" rIns="91422" bIns="45711"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678"/>
            <a:ext cx="3038476" cy="466724"/>
          </a:xfrm>
          <a:prstGeom prst="rect">
            <a:avLst/>
          </a:prstGeom>
        </p:spPr>
        <p:txBody>
          <a:bodyPr vert="horz" lIns="91422" tIns="45711" rIns="91422" bIns="45711" rtlCol="0" anchor="b"/>
          <a:lstStyle>
            <a:lvl1pPr algn="r">
              <a:defRPr sz="1200"/>
            </a:lvl1pPr>
          </a:lstStyle>
          <a:p>
            <a:fld id="{4FC9EAE6-5557-6D41-9E8D-FC009B2E0893}" type="slidenum">
              <a:rPr lang="en-US" smtClean="0"/>
              <a:t>‹#›</a:t>
            </a:fld>
            <a:endParaRPr lang="en-US"/>
          </a:p>
        </p:txBody>
      </p:sp>
    </p:spTree>
    <p:extLst>
      <p:ext uri="{BB962C8B-B14F-4D97-AF65-F5344CB8AC3E}">
        <p14:creationId xmlns:p14="http://schemas.microsoft.com/office/powerpoint/2010/main" val="2228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a:t>
            </a:fld>
            <a:endParaRPr lang="en-US"/>
          </a:p>
        </p:txBody>
      </p:sp>
    </p:spTree>
    <p:extLst>
      <p:ext uri="{BB962C8B-B14F-4D97-AF65-F5344CB8AC3E}">
        <p14:creationId xmlns:p14="http://schemas.microsoft.com/office/powerpoint/2010/main" val="1579796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11</a:t>
            </a:fld>
            <a:endParaRPr lang="en-US"/>
          </a:p>
        </p:txBody>
      </p:sp>
    </p:spTree>
    <p:extLst>
      <p:ext uri="{BB962C8B-B14F-4D97-AF65-F5344CB8AC3E}">
        <p14:creationId xmlns:p14="http://schemas.microsoft.com/office/powerpoint/2010/main" val="257618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12</a:t>
            </a:fld>
            <a:endParaRPr lang="en-US"/>
          </a:p>
        </p:txBody>
      </p:sp>
    </p:spTree>
    <p:extLst>
      <p:ext uri="{BB962C8B-B14F-4D97-AF65-F5344CB8AC3E}">
        <p14:creationId xmlns:p14="http://schemas.microsoft.com/office/powerpoint/2010/main" val="184074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13</a:t>
            </a:fld>
            <a:endParaRPr lang="en-US"/>
          </a:p>
        </p:txBody>
      </p:sp>
    </p:spTree>
    <p:extLst>
      <p:ext uri="{BB962C8B-B14F-4D97-AF65-F5344CB8AC3E}">
        <p14:creationId xmlns:p14="http://schemas.microsoft.com/office/powerpoint/2010/main" val="308896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14</a:t>
            </a:fld>
            <a:endParaRPr lang="en-US"/>
          </a:p>
        </p:txBody>
      </p:sp>
    </p:spTree>
    <p:extLst>
      <p:ext uri="{BB962C8B-B14F-4D97-AF65-F5344CB8AC3E}">
        <p14:creationId xmlns:p14="http://schemas.microsoft.com/office/powerpoint/2010/main" val="789746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15</a:t>
            </a:fld>
            <a:endParaRPr lang="en-US"/>
          </a:p>
        </p:txBody>
      </p:sp>
    </p:spTree>
    <p:extLst>
      <p:ext uri="{BB962C8B-B14F-4D97-AF65-F5344CB8AC3E}">
        <p14:creationId xmlns:p14="http://schemas.microsoft.com/office/powerpoint/2010/main" val="377278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303822C-F042-4648-9B83-E7187B4E0F79}" type="slidenum">
              <a:rPr lang="en-US" smtClean="0"/>
              <a:t>16</a:t>
            </a:fld>
            <a:endParaRPr lang="en-US"/>
          </a:p>
        </p:txBody>
      </p:sp>
    </p:spTree>
    <p:extLst>
      <p:ext uri="{BB962C8B-B14F-4D97-AF65-F5344CB8AC3E}">
        <p14:creationId xmlns:p14="http://schemas.microsoft.com/office/powerpoint/2010/main" val="1868646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17</a:t>
            </a:fld>
            <a:endParaRPr lang="en-US"/>
          </a:p>
        </p:txBody>
      </p:sp>
    </p:spTree>
    <p:extLst>
      <p:ext uri="{BB962C8B-B14F-4D97-AF65-F5344CB8AC3E}">
        <p14:creationId xmlns:p14="http://schemas.microsoft.com/office/powerpoint/2010/main" val="143332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18</a:t>
            </a:fld>
            <a:endParaRPr lang="en-US"/>
          </a:p>
        </p:txBody>
      </p:sp>
    </p:spTree>
    <p:extLst>
      <p:ext uri="{BB962C8B-B14F-4D97-AF65-F5344CB8AC3E}">
        <p14:creationId xmlns:p14="http://schemas.microsoft.com/office/powerpoint/2010/main" val="17499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351" indent="-342351">
              <a:lnSpc>
                <a:spcPct val="107000"/>
              </a:lnSpc>
              <a:spcAft>
                <a:spcPts val="799"/>
              </a:spcAft>
              <a:buFont typeface="Arial" panose="020B0604020202020204" pitchFamily="34" charset="0"/>
              <a:buChar char="•"/>
              <a:tabLst>
                <a:tab pos="456468" algn="l"/>
              </a:tabLst>
            </a:pPr>
            <a:endParaRPr lang="en-US" sz="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FC9EAE6-5557-6D41-9E8D-FC009B2E0893}" type="slidenum">
              <a:rPr lang="en-US" smtClean="0"/>
              <a:t>19</a:t>
            </a:fld>
            <a:endParaRPr lang="en-US"/>
          </a:p>
        </p:txBody>
      </p:sp>
    </p:spTree>
    <p:extLst>
      <p:ext uri="{BB962C8B-B14F-4D97-AF65-F5344CB8AC3E}">
        <p14:creationId xmlns:p14="http://schemas.microsoft.com/office/powerpoint/2010/main" val="349510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351" indent="-342351">
              <a:lnSpc>
                <a:spcPct val="107000"/>
              </a:lnSpc>
              <a:buFont typeface="Wingdings" panose="05000000000000000000" pitchFamily="2" charset="2"/>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42FB0BE-1F0E-4F68-9461-75FE4101AA9C}" type="slidenum">
              <a:rPr lang="en-US" smtClean="0"/>
              <a:t>20</a:t>
            </a:fld>
            <a:endParaRPr lang="en-US"/>
          </a:p>
        </p:txBody>
      </p:sp>
    </p:spTree>
    <p:extLst>
      <p:ext uri="{BB962C8B-B14F-4D97-AF65-F5344CB8AC3E}">
        <p14:creationId xmlns:p14="http://schemas.microsoft.com/office/powerpoint/2010/main" val="388902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3</a:t>
            </a:fld>
            <a:endParaRPr lang="en-US"/>
          </a:p>
        </p:txBody>
      </p:sp>
    </p:spTree>
    <p:extLst>
      <p:ext uri="{BB962C8B-B14F-4D97-AF65-F5344CB8AC3E}">
        <p14:creationId xmlns:p14="http://schemas.microsoft.com/office/powerpoint/2010/main" val="324499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490" indent="-181490">
              <a:buFont typeface="Wingdings" panose="05000000000000000000" pitchFamily="2" charset="2"/>
              <a:buChar char="v"/>
            </a:pPr>
            <a:endParaRPr lang="en-US" dirty="0"/>
          </a:p>
        </p:txBody>
      </p:sp>
      <p:sp>
        <p:nvSpPr>
          <p:cNvPr id="4" name="Slide Number Placeholder 3"/>
          <p:cNvSpPr>
            <a:spLocks noGrp="1"/>
          </p:cNvSpPr>
          <p:nvPr>
            <p:ph type="sldNum" sz="quarter" idx="10"/>
          </p:nvPr>
        </p:nvSpPr>
        <p:spPr/>
        <p:txBody>
          <a:bodyPr/>
          <a:lstStyle/>
          <a:p>
            <a:fld id="{342FB0BE-1F0E-4F68-9461-75FE4101AA9C}" type="slidenum">
              <a:rPr lang="en-US" smtClean="0"/>
              <a:t>21</a:t>
            </a:fld>
            <a:endParaRPr lang="en-US"/>
          </a:p>
        </p:txBody>
      </p:sp>
    </p:spTree>
    <p:extLst>
      <p:ext uri="{BB962C8B-B14F-4D97-AF65-F5344CB8AC3E}">
        <p14:creationId xmlns:p14="http://schemas.microsoft.com/office/powerpoint/2010/main" val="316711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2FB0BE-1F0E-4F68-9461-75FE4101AA9C}" type="slidenum">
              <a:rPr lang="en-US" smtClean="0"/>
              <a:t>22</a:t>
            </a:fld>
            <a:endParaRPr lang="en-US"/>
          </a:p>
        </p:txBody>
      </p:sp>
    </p:spTree>
    <p:extLst>
      <p:ext uri="{BB962C8B-B14F-4D97-AF65-F5344CB8AC3E}">
        <p14:creationId xmlns:p14="http://schemas.microsoft.com/office/powerpoint/2010/main" val="2585861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Preparing</a:t>
            </a:r>
            <a:r>
              <a:rPr lang="en-US" baseline="0" dirty="0"/>
              <a:t> high-quality reproduction materials require that you do a Data Quality Review which includes File Review, Documentation Review, Data Review and Code Review</a:t>
            </a:r>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23</a:t>
            </a:fld>
            <a:endParaRPr lang="en-US"/>
          </a:p>
        </p:txBody>
      </p:sp>
    </p:spTree>
    <p:extLst>
      <p:ext uri="{BB962C8B-B14F-4D97-AF65-F5344CB8AC3E}">
        <p14:creationId xmlns:p14="http://schemas.microsoft.com/office/powerpoint/2010/main" val="29173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24</a:t>
            </a:fld>
            <a:endParaRPr lang="en-US"/>
          </a:p>
        </p:txBody>
      </p:sp>
    </p:spTree>
    <p:extLst>
      <p:ext uri="{BB962C8B-B14F-4D97-AF65-F5344CB8AC3E}">
        <p14:creationId xmlns:p14="http://schemas.microsoft.com/office/powerpoint/2010/main" val="226076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review your documents.  </a:t>
            </a:r>
          </a:p>
        </p:txBody>
      </p:sp>
      <p:sp>
        <p:nvSpPr>
          <p:cNvPr id="4" name="Slide Number Placeholder 3"/>
          <p:cNvSpPr>
            <a:spLocks noGrp="1"/>
          </p:cNvSpPr>
          <p:nvPr>
            <p:ph type="sldNum" sz="quarter" idx="5"/>
          </p:nvPr>
        </p:nvSpPr>
        <p:spPr/>
        <p:txBody>
          <a:bodyPr/>
          <a:lstStyle/>
          <a:p>
            <a:fld id="{E82EE268-022C-4214-AD98-024D16CB2E89}" type="slidenum">
              <a:rPr lang="en-US" smtClean="0"/>
              <a:t>25</a:t>
            </a:fld>
            <a:endParaRPr lang="en-US"/>
          </a:p>
        </p:txBody>
      </p:sp>
    </p:spTree>
    <p:extLst>
      <p:ext uri="{BB962C8B-B14F-4D97-AF65-F5344CB8AC3E}">
        <p14:creationId xmlns:p14="http://schemas.microsoft.com/office/powerpoint/2010/main" val="619444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26</a:t>
            </a:fld>
            <a:endParaRPr lang="en-US"/>
          </a:p>
        </p:txBody>
      </p:sp>
    </p:spTree>
    <p:extLst>
      <p:ext uri="{BB962C8B-B14F-4D97-AF65-F5344CB8AC3E}">
        <p14:creationId xmlns:p14="http://schemas.microsoft.com/office/powerpoint/2010/main" val="317885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27</a:t>
            </a:fld>
            <a:endParaRPr lang="en-US"/>
          </a:p>
        </p:txBody>
      </p:sp>
    </p:spTree>
    <p:extLst>
      <p:ext uri="{BB962C8B-B14F-4D97-AF65-F5344CB8AC3E}">
        <p14:creationId xmlns:p14="http://schemas.microsoft.com/office/powerpoint/2010/main" val="4188988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your code</a:t>
            </a:r>
          </a:p>
          <a:p>
            <a:pPr marL="228234" indent="-228234">
              <a:buAutoNum type="arabicPeriod"/>
            </a:pPr>
            <a:r>
              <a:rPr lang="en-US" dirty="0"/>
              <a:t>File names of code are</a:t>
            </a:r>
            <a:r>
              <a:rPr lang="en-US" baseline="0" dirty="0"/>
              <a:t> prefixed with the order of execution</a:t>
            </a:r>
          </a:p>
          <a:p>
            <a:pPr marL="228234" indent="-228234">
              <a:buAutoNum type="arabicPeriod"/>
            </a:pPr>
            <a:r>
              <a:rPr lang="en-US" baseline="0" dirty="0"/>
              <a:t>Use a Master program file to call all programs used in the study</a:t>
            </a:r>
          </a:p>
          <a:p>
            <a:pPr marL="228234" indent="-228234">
              <a:buAutoNum type="arabicPeriod"/>
            </a:pPr>
            <a:r>
              <a:rPr lang="en-US" baseline="0" dirty="0"/>
              <a:t>Note the software, packages, operating used and their versions.  And when the code was last executed  These are needed should </a:t>
            </a:r>
            <a:r>
              <a:rPr lang="en-US" baseline="0" dirty="0" err="1"/>
              <a:t>reusers</a:t>
            </a:r>
            <a:r>
              <a:rPr lang="en-US" baseline="0" dirty="0"/>
              <a:t> need to rebuild your computing environment.</a:t>
            </a:r>
          </a:p>
          <a:p>
            <a:pPr marL="228234" indent="-228234">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28</a:t>
            </a:fld>
            <a:endParaRPr lang="en-US"/>
          </a:p>
        </p:txBody>
      </p:sp>
    </p:spTree>
    <p:extLst>
      <p:ext uri="{BB962C8B-B14F-4D97-AF65-F5344CB8AC3E}">
        <p14:creationId xmlns:p14="http://schemas.microsoft.com/office/powerpoint/2010/main" val="2250519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29</a:t>
            </a:fld>
            <a:endParaRPr lang="en-US"/>
          </a:p>
        </p:txBody>
      </p:sp>
    </p:spTree>
    <p:extLst>
      <p:ext uri="{BB962C8B-B14F-4D97-AF65-F5344CB8AC3E}">
        <p14:creationId xmlns:p14="http://schemas.microsoft.com/office/powerpoint/2010/main" val="179911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30</a:t>
            </a:fld>
            <a:endParaRPr lang="en-US"/>
          </a:p>
        </p:txBody>
      </p:sp>
    </p:spTree>
    <p:extLst>
      <p:ext uri="{BB962C8B-B14F-4D97-AF65-F5344CB8AC3E}">
        <p14:creationId xmlns:p14="http://schemas.microsoft.com/office/powerpoint/2010/main" val="6109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a:t>
            </a:fld>
            <a:endParaRPr lang="en-US"/>
          </a:p>
        </p:txBody>
      </p:sp>
    </p:spTree>
    <p:extLst>
      <p:ext uri="{BB962C8B-B14F-4D97-AF65-F5344CB8AC3E}">
        <p14:creationId xmlns:p14="http://schemas.microsoft.com/office/powerpoint/2010/main" val="259469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31</a:t>
            </a:fld>
            <a:endParaRPr lang="en-US"/>
          </a:p>
        </p:txBody>
      </p:sp>
    </p:spTree>
    <p:extLst>
      <p:ext uri="{BB962C8B-B14F-4D97-AF65-F5344CB8AC3E}">
        <p14:creationId xmlns:p14="http://schemas.microsoft.com/office/powerpoint/2010/main" val="870826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Insert a code header</a:t>
            </a:r>
            <a:r>
              <a:rPr lang="en-US" baseline="0" dirty="0"/>
              <a:t> with the following information for researchers to be able to cite the article and code, contact the author, and know the computing environment in which this code was last updated or executed.</a:t>
            </a:r>
            <a:endParaRPr lang="en-US" dirty="0"/>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32</a:t>
            </a:fld>
            <a:endParaRPr lang="en-US"/>
          </a:p>
        </p:txBody>
      </p:sp>
    </p:spTree>
    <p:extLst>
      <p:ext uri="{BB962C8B-B14F-4D97-AF65-F5344CB8AC3E}">
        <p14:creationId xmlns:p14="http://schemas.microsoft.com/office/powerpoint/2010/main" val="1392789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Manuscript-Code-Output</a:t>
            </a:r>
            <a:r>
              <a:rPr lang="en-US" baseline="0" dirty="0"/>
              <a:t> Checklist (Optional) where you list the tables, figures, and in-text numbers created by the code, specify the code and line number that created them, and verify and certify that they were replicated.</a:t>
            </a: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33</a:t>
            </a:fld>
            <a:endParaRPr lang="en-US"/>
          </a:p>
        </p:txBody>
      </p:sp>
    </p:spTree>
    <p:extLst>
      <p:ext uri="{BB962C8B-B14F-4D97-AF65-F5344CB8AC3E}">
        <p14:creationId xmlns:p14="http://schemas.microsoft.com/office/powerpoint/2010/main" val="3712990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34</a:t>
            </a:fld>
            <a:endParaRPr lang="en-US"/>
          </a:p>
        </p:txBody>
      </p:sp>
    </p:spTree>
    <p:extLst>
      <p:ext uri="{BB962C8B-B14F-4D97-AF65-F5344CB8AC3E}">
        <p14:creationId xmlns:p14="http://schemas.microsoft.com/office/powerpoint/2010/main" val="1567590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35</a:t>
            </a:fld>
            <a:endParaRPr lang="en-US"/>
          </a:p>
        </p:txBody>
      </p:sp>
    </p:spTree>
    <p:extLst>
      <p:ext uri="{BB962C8B-B14F-4D97-AF65-F5344CB8AC3E}">
        <p14:creationId xmlns:p14="http://schemas.microsoft.com/office/powerpoint/2010/main" val="368760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Monte Carlo simulations or other simulations require the use of random numbers.  However because of their random nature, each time you run them you will get different results unless you use a seed.  A given seed causes all the random numbers generated to be the same as the next time you use the seed, so while the 1st and nth numbers aren't the same, every time you run the code the 1st and nth numbers will be the same as every other 1st and nth numbers.  This allows reproducibility even with models using simulation.  Ideally there won't be significant differences between using a seed and not using one, however it is impossible to check the work properly without a seed being given.</a:t>
            </a: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36</a:t>
            </a:fld>
            <a:endParaRPr lang="en-US"/>
          </a:p>
        </p:txBody>
      </p:sp>
    </p:spTree>
    <p:extLst>
      <p:ext uri="{BB962C8B-B14F-4D97-AF65-F5344CB8AC3E}">
        <p14:creationId xmlns:p14="http://schemas.microsoft.com/office/powerpoint/2010/main" val="110893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37</a:t>
            </a:fld>
            <a:endParaRPr lang="en-US"/>
          </a:p>
        </p:txBody>
      </p:sp>
    </p:spTree>
    <p:extLst>
      <p:ext uri="{BB962C8B-B14F-4D97-AF65-F5344CB8AC3E}">
        <p14:creationId xmlns:p14="http://schemas.microsoft.com/office/powerpoint/2010/main" val="1691144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manuscript and output</a:t>
            </a:r>
          </a:p>
        </p:txBody>
      </p:sp>
      <p:sp>
        <p:nvSpPr>
          <p:cNvPr id="4" name="Slide Number Placeholder 3"/>
          <p:cNvSpPr>
            <a:spLocks noGrp="1"/>
          </p:cNvSpPr>
          <p:nvPr>
            <p:ph type="sldNum" sz="quarter" idx="5"/>
          </p:nvPr>
        </p:nvSpPr>
        <p:spPr/>
        <p:txBody>
          <a:bodyPr/>
          <a:lstStyle/>
          <a:p>
            <a:fld id="{4FC9EAE6-5557-6D41-9E8D-FC009B2E0893}" type="slidenum">
              <a:rPr lang="en-US" smtClean="0"/>
              <a:t>38</a:t>
            </a:fld>
            <a:endParaRPr lang="en-US"/>
          </a:p>
        </p:txBody>
      </p:sp>
    </p:spTree>
    <p:extLst>
      <p:ext uri="{BB962C8B-B14F-4D97-AF65-F5344CB8AC3E}">
        <p14:creationId xmlns:p14="http://schemas.microsoft.com/office/powerpoint/2010/main" val="2210161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234" indent="-228234" defTabSz="912937">
              <a:buFontTx/>
              <a:buAutoNum type="arabicPeriod" startAt="4"/>
              <a:defRPr/>
            </a:pP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39</a:t>
            </a:fld>
            <a:endParaRPr lang="en-US"/>
          </a:p>
        </p:txBody>
      </p:sp>
    </p:spTree>
    <p:extLst>
      <p:ext uri="{BB962C8B-B14F-4D97-AF65-F5344CB8AC3E}">
        <p14:creationId xmlns:p14="http://schemas.microsoft.com/office/powerpoint/2010/main" val="171690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40</a:t>
            </a:fld>
            <a:endParaRPr lang="en-US"/>
          </a:p>
        </p:txBody>
      </p:sp>
    </p:spTree>
    <p:extLst>
      <p:ext uri="{BB962C8B-B14F-4D97-AF65-F5344CB8AC3E}">
        <p14:creationId xmlns:p14="http://schemas.microsoft.com/office/powerpoint/2010/main" val="199212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799"/>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82EE268-022C-4214-AD98-024D16CB2E89}" type="slidenum">
              <a:rPr lang="en-US" smtClean="0"/>
              <a:t>5</a:t>
            </a:fld>
            <a:endParaRPr lang="en-US"/>
          </a:p>
        </p:txBody>
      </p:sp>
    </p:spTree>
    <p:extLst>
      <p:ext uri="{BB962C8B-B14F-4D97-AF65-F5344CB8AC3E}">
        <p14:creationId xmlns:p14="http://schemas.microsoft.com/office/powerpoint/2010/main" val="1115165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41</a:t>
            </a:fld>
            <a:endParaRPr lang="en-US"/>
          </a:p>
        </p:txBody>
      </p:sp>
    </p:spTree>
    <p:extLst>
      <p:ext uri="{BB962C8B-B14F-4D97-AF65-F5344CB8AC3E}">
        <p14:creationId xmlns:p14="http://schemas.microsoft.com/office/powerpoint/2010/main" val="924731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42</a:t>
            </a:fld>
            <a:endParaRPr lang="en-US"/>
          </a:p>
        </p:txBody>
      </p:sp>
    </p:spTree>
    <p:extLst>
      <p:ext uri="{BB962C8B-B14F-4D97-AF65-F5344CB8AC3E}">
        <p14:creationId xmlns:p14="http://schemas.microsoft.com/office/powerpoint/2010/main" val="77374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43</a:t>
            </a:fld>
            <a:endParaRPr lang="en-US"/>
          </a:p>
        </p:txBody>
      </p:sp>
    </p:spTree>
    <p:extLst>
      <p:ext uri="{BB962C8B-B14F-4D97-AF65-F5344CB8AC3E}">
        <p14:creationId xmlns:p14="http://schemas.microsoft.com/office/powerpoint/2010/main" val="2117892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44</a:t>
            </a:fld>
            <a:endParaRPr lang="en-US"/>
          </a:p>
        </p:txBody>
      </p:sp>
    </p:spTree>
    <p:extLst>
      <p:ext uri="{BB962C8B-B14F-4D97-AF65-F5344CB8AC3E}">
        <p14:creationId xmlns:p14="http://schemas.microsoft.com/office/powerpoint/2010/main" val="1525237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45</a:t>
            </a:fld>
            <a:endParaRPr lang="en-US"/>
          </a:p>
        </p:txBody>
      </p:sp>
    </p:spTree>
    <p:extLst>
      <p:ext uri="{BB962C8B-B14F-4D97-AF65-F5344CB8AC3E}">
        <p14:creationId xmlns:p14="http://schemas.microsoft.com/office/powerpoint/2010/main" val="3664205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46</a:t>
            </a:fld>
            <a:endParaRPr lang="en-US"/>
          </a:p>
        </p:txBody>
      </p:sp>
    </p:spTree>
    <p:extLst>
      <p:ext uri="{BB962C8B-B14F-4D97-AF65-F5344CB8AC3E}">
        <p14:creationId xmlns:p14="http://schemas.microsoft.com/office/powerpoint/2010/main" val="4122130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47</a:t>
            </a:fld>
            <a:endParaRPr lang="en-US"/>
          </a:p>
        </p:txBody>
      </p:sp>
    </p:spTree>
    <p:extLst>
      <p:ext uri="{BB962C8B-B14F-4D97-AF65-F5344CB8AC3E}">
        <p14:creationId xmlns:p14="http://schemas.microsoft.com/office/powerpoint/2010/main" val="3042574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48</a:t>
            </a:fld>
            <a:endParaRPr lang="en-US"/>
          </a:p>
        </p:txBody>
      </p:sp>
    </p:spTree>
    <p:extLst>
      <p:ext uri="{BB962C8B-B14F-4D97-AF65-F5344CB8AC3E}">
        <p14:creationId xmlns:p14="http://schemas.microsoft.com/office/powerpoint/2010/main" val="598519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49</a:t>
            </a:fld>
            <a:endParaRPr lang="en-US"/>
          </a:p>
        </p:txBody>
      </p:sp>
    </p:spTree>
    <p:extLst>
      <p:ext uri="{BB962C8B-B14F-4D97-AF65-F5344CB8AC3E}">
        <p14:creationId xmlns:p14="http://schemas.microsoft.com/office/powerpoint/2010/main" val="325964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50</a:t>
            </a:fld>
            <a:endParaRPr lang="en-US"/>
          </a:p>
        </p:txBody>
      </p:sp>
    </p:spTree>
    <p:extLst>
      <p:ext uri="{BB962C8B-B14F-4D97-AF65-F5344CB8AC3E}">
        <p14:creationId xmlns:p14="http://schemas.microsoft.com/office/powerpoint/2010/main" val="3045944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6</a:t>
            </a:fld>
            <a:endParaRPr lang="en-US"/>
          </a:p>
        </p:txBody>
      </p:sp>
    </p:spTree>
    <p:extLst>
      <p:ext uri="{BB962C8B-B14F-4D97-AF65-F5344CB8AC3E}">
        <p14:creationId xmlns:p14="http://schemas.microsoft.com/office/powerpoint/2010/main" val="3565006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51</a:t>
            </a:fld>
            <a:endParaRPr lang="en-US"/>
          </a:p>
        </p:txBody>
      </p:sp>
    </p:spTree>
    <p:extLst>
      <p:ext uri="{BB962C8B-B14F-4D97-AF65-F5344CB8AC3E}">
        <p14:creationId xmlns:p14="http://schemas.microsoft.com/office/powerpoint/2010/main" val="2906072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52</a:t>
            </a:fld>
            <a:endParaRPr lang="en-US"/>
          </a:p>
        </p:txBody>
      </p:sp>
    </p:spTree>
    <p:extLst>
      <p:ext uri="{BB962C8B-B14F-4D97-AF65-F5344CB8AC3E}">
        <p14:creationId xmlns:p14="http://schemas.microsoft.com/office/powerpoint/2010/main" val="1216191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53</a:t>
            </a:fld>
            <a:endParaRPr lang="en-US"/>
          </a:p>
        </p:txBody>
      </p:sp>
    </p:spTree>
    <p:extLst>
      <p:ext uri="{BB962C8B-B14F-4D97-AF65-F5344CB8AC3E}">
        <p14:creationId xmlns:p14="http://schemas.microsoft.com/office/powerpoint/2010/main" val="3060064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54</a:t>
            </a:fld>
            <a:endParaRPr lang="en-US"/>
          </a:p>
        </p:txBody>
      </p:sp>
    </p:spTree>
    <p:extLst>
      <p:ext uri="{BB962C8B-B14F-4D97-AF65-F5344CB8AC3E}">
        <p14:creationId xmlns:p14="http://schemas.microsoft.com/office/powerpoint/2010/main" val="4190071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55</a:t>
            </a:fld>
            <a:endParaRPr lang="en-US"/>
          </a:p>
        </p:txBody>
      </p:sp>
    </p:spTree>
    <p:extLst>
      <p:ext uri="{BB962C8B-B14F-4D97-AF65-F5344CB8AC3E}">
        <p14:creationId xmlns:p14="http://schemas.microsoft.com/office/powerpoint/2010/main" val="26248870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56</a:t>
            </a:fld>
            <a:endParaRPr lang="en-US"/>
          </a:p>
        </p:txBody>
      </p:sp>
    </p:spTree>
    <p:extLst>
      <p:ext uri="{BB962C8B-B14F-4D97-AF65-F5344CB8AC3E}">
        <p14:creationId xmlns:p14="http://schemas.microsoft.com/office/powerpoint/2010/main" val="3441093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57</a:t>
            </a:fld>
            <a:endParaRPr lang="en-US"/>
          </a:p>
        </p:txBody>
      </p:sp>
    </p:spTree>
    <p:extLst>
      <p:ext uri="{BB962C8B-B14F-4D97-AF65-F5344CB8AC3E}">
        <p14:creationId xmlns:p14="http://schemas.microsoft.com/office/powerpoint/2010/main" val="13437126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58</a:t>
            </a:fld>
            <a:endParaRPr lang="en-US"/>
          </a:p>
        </p:txBody>
      </p:sp>
    </p:spTree>
    <p:extLst>
      <p:ext uri="{BB962C8B-B14F-4D97-AF65-F5344CB8AC3E}">
        <p14:creationId xmlns:p14="http://schemas.microsoft.com/office/powerpoint/2010/main" val="2747053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59</a:t>
            </a:fld>
            <a:endParaRPr lang="en-US"/>
          </a:p>
        </p:txBody>
      </p:sp>
    </p:spTree>
    <p:extLst>
      <p:ext uri="{BB962C8B-B14F-4D97-AF65-F5344CB8AC3E}">
        <p14:creationId xmlns:p14="http://schemas.microsoft.com/office/powerpoint/2010/main" val="1121313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60</a:t>
            </a:fld>
            <a:endParaRPr lang="en-US"/>
          </a:p>
        </p:txBody>
      </p:sp>
    </p:spTree>
    <p:extLst>
      <p:ext uri="{BB962C8B-B14F-4D97-AF65-F5344CB8AC3E}">
        <p14:creationId xmlns:p14="http://schemas.microsoft.com/office/powerpoint/2010/main" val="2360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7</a:t>
            </a:fld>
            <a:endParaRPr lang="en-US"/>
          </a:p>
        </p:txBody>
      </p:sp>
    </p:spTree>
    <p:extLst>
      <p:ext uri="{BB962C8B-B14F-4D97-AF65-F5344CB8AC3E}">
        <p14:creationId xmlns:p14="http://schemas.microsoft.com/office/powerpoint/2010/main" val="2019488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61</a:t>
            </a:fld>
            <a:endParaRPr lang="en-US"/>
          </a:p>
        </p:txBody>
      </p:sp>
    </p:spTree>
    <p:extLst>
      <p:ext uri="{BB962C8B-B14F-4D97-AF65-F5344CB8AC3E}">
        <p14:creationId xmlns:p14="http://schemas.microsoft.com/office/powerpoint/2010/main" val="1673589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62</a:t>
            </a:fld>
            <a:endParaRPr lang="en-US"/>
          </a:p>
        </p:txBody>
      </p:sp>
    </p:spTree>
    <p:extLst>
      <p:ext uri="{BB962C8B-B14F-4D97-AF65-F5344CB8AC3E}">
        <p14:creationId xmlns:p14="http://schemas.microsoft.com/office/powerpoint/2010/main" val="1203123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63</a:t>
            </a:fld>
            <a:endParaRPr lang="en-US"/>
          </a:p>
        </p:txBody>
      </p:sp>
    </p:spTree>
    <p:extLst>
      <p:ext uri="{BB962C8B-B14F-4D97-AF65-F5344CB8AC3E}">
        <p14:creationId xmlns:p14="http://schemas.microsoft.com/office/powerpoint/2010/main" val="994596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64</a:t>
            </a:fld>
            <a:endParaRPr lang="en-US"/>
          </a:p>
        </p:txBody>
      </p:sp>
    </p:spTree>
    <p:extLst>
      <p:ext uri="{BB962C8B-B14F-4D97-AF65-F5344CB8AC3E}">
        <p14:creationId xmlns:p14="http://schemas.microsoft.com/office/powerpoint/2010/main" val="2653381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65</a:t>
            </a:fld>
            <a:endParaRPr lang="en-US"/>
          </a:p>
        </p:txBody>
      </p:sp>
    </p:spTree>
    <p:extLst>
      <p:ext uri="{BB962C8B-B14F-4D97-AF65-F5344CB8AC3E}">
        <p14:creationId xmlns:p14="http://schemas.microsoft.com/office/powerpoint/2010/main" val="4041301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66</a:t>
            </a:fld>
            <a:endParaRPr lang="en-US"/>
          </a:p>
        </p:txBody>
      </p:sp>
    </p:spTree>
    <p:extLst>
      <p:ext uri="{BB962C8B-B14F-4D97-AF65-F5344CB8AC3E}">
        <p14:creationId xmlns:p14="http://schemas.microsoft.com/office/powerpoint/2010/main" val="39375328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67</a:t>
            </a:fld>
            <a:endParaRPr lang="en-US"/>
          </a:p>
        </p:txBody>
      </p:sp>
    </p:spTree>
    <p:extLst>
      <p:ext uri="{BB962C8B-B14F-4D97-AF65-F5344CB8AC3E}">
        <p14:creationId xmlns:p14="http://schemas.microsoft.com/office/powerpoint/2010/main" val="3041295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68</a:t>
            </a:fld>
            <a:endParaRPr lang="en-US"/>
          </a:p>
        </p:txBody>
      </p:sp>
    </p:spTree>
    <p:extLst>
      <p:ext uri="{BB962C8B-B14F-4D97-AF65-F5344CB8AC3E}">
        <p14:creationId xmlns:p14="http://schemas.microsoft.com/office/powerpoint/2010/main" val="3215037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69</a:t>
            </a:fld>
            <a:endParaRPr lang="en-US"/>
          </a:p>
        </p:txBody>
      </p:sp>
    </p:spTree>
    <p:extLst>
      <p:ext uri="{BB962C8B-B14F-4D97-AF65-F5344CB8AC3E}">
        <p14:creationId xmlns:p14="http://schemas.microsoft.com/office/powerpoint/2010/main" val="1664228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70</a:t>
            </a:fld>
            <a:endParaRPr lang="en-US"/>
          </a:p>
        </p:txBody>
      </p:sp>
    </p:spTree>
    <p:extLst>
      <p:ext uri="{BB962C8B-B14F-4D97-AF65-F5344CB8AC3E}">
        <p14:creationId xmlns:p14="http://schemas.microsoft.com/office/powerpoint/2010/main" val="116465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8</a:t>
            </a:fld>
            <a:endParaRPr lang="en-US"/>
          </a:p>
        </p:txBody>
      </p:sp>
    </p:spTree>
    <p:extLst>
      <p:ext uri="{BB962C8B-B14F-4D97-AF65-F5344CB8AC3E}">
        <p14:creationId xmlns:p14="http://schemas.microsoft.com/office/powerpoint/2010/main" val="1230899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71</a:t>
            </a:fld>
            <a:endParaRPr lang="en-US"/>
          </a:p>
        </p:txBody>
      </p:sp>
    </p:spTree>
    <p:extLst>
      <p:ext uri="{BB962C8B-B14F-4D97-AF65-F5344CB8AC3E}">
        <p14:creationId xmlns:p14="http://schemas.microsoft.com/office/powerpoint/2010/main" val="8227564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72</a:t>
            </a:fld>
            <a:endParaRPr lang="en-US"/>
          </a:p>
        </p:txBody>
      </p:sp>
    </p:spTree>
    <p:extLst>
      <p:ext uri="{BB962C8B-B14F-4D97-AF65-F5344CB8AC3E}">
        <p14:creationId xmlns:p14="http://schemas.microsoft.com/office/powerpoint/2010/main" val="3029343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73</a:t>
            </a:fld>
            <a:endParaRPr lang="en-US"/>
          </a:p>
        </p:txBody>
      </p:sp>
    </p:spTree>
    <p:extLst>
      <p:ext uri="{BB962C8B-B14F-4D97-AF65-F5344CB8AC3E}">
        <p14:creationId xmlns:p14="http://schemas.microsoft.com/office/powerpoint/2010/main" val="159849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9</a:t>
            </a:fld>
            <a:endParaRPr lang="en-US"/>
          </a:p>
        </p:txBody>
      </p:sp>
    </p:spTree>
    <p:extLst>
      <p:ext uri="{BB962C8B-B14F-4D97-AF65-F5344CB8AC3E}">
        <p14:creationId xmlns:p14="http://schemas.microsoft.com/office/powerpoint/2010/main" val="355920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10</a:t>
            </a:fld>
            <a:endParaRPr lang="en-US"/>
          </a:p>
        </p:txBody>
      </p:sp>
    </p:spTree>
    <p:extLst>
      <p:ext uri="{BB962C8B-B14F-4D97-AF65-F5344CB8AC3E}">
        <p14:creationId xmlns:p14="http://schemas.microsoft.com/office/powerpoint/2010/main" val="1461405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2" name="Picture 11"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5162102" y="-157024"/>
            <a:ext cx="1826745" cy="522449"/>
          </a:xfrm>
          <a:prstGeom prst="rect">
            <a:avLst/>
          </a:prstGeom>
        </p:spPr>
      </p:pic>
      <p:sp>
        <p:nvSpPr>
          <p:cNvPr id="3" name="Text Placeholder 2"/>
          <p:cNvSpPr>
            <a:spLocks noGrp="1"/>
          </p:cNvSpPr>
          <p:nvPr>
            <p:ph type="body" sz="quarter" idx="13"/>
          </p:nvPr>
        </p:nvSpPr>
        <p:spPr>
          <a:xfrm>
            <a:off x="381001" y="1752601"/>
            <a:ext cx="11571817" cy="39989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81000" y="1066800"/>
            <a:ext cx="11570208" cy="685800"/>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0601E4-3F87-485E-BCF1-0932C51EED9D}" type="datetimeFigureOut">
              <a:rPr lang="en-US" smtClean="0"/>
              <a:t>9/27/2021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5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3200" kern="1200">
          <a:solidFill>
            <a:schemeClr val="accent3"/>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khw44@cornell.edu" TargetMode="External"/><Relationship Id="rId5" Type="http://schemas.openxmlformats.org/officeDocument/2006/relationships/hyperlink" Target="mailto:foa2@cornell.edu"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hyperlink" Target="https://archives.vrdc.cornell.edu/info7470/2017/wp-content/uploads/2017/11/INFO7470-2017-S11-Replication-in-RDC.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www.ncbi.nlm.nih.gov/pmc/articles/PMC181775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doi.org/10.17226/2530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ciser.cornell.edu/research/results-reproduction-r-squared-service/reproduction-materials-review-recommendation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doi.org/10.6077/80ph-y162"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archive.ciser.cornell.edu/" TargetMode="External"/><Relationship Id="rId4" Type="http://schemas.openxmlformats.org/officeDocument/2006/relationships/hyperlink" Target="https://doi.org/10.7910/DVN/OARGFC"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emf"/><Relationship Id="rId7" Type="http://schemas.openxmlformats.org/officeDocument/2006/relationships/hyperlink" Target="http://doi.org/10.2218/ijdc.v9i1.317"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hyperlink" Target="http://doi.org/10.2218/ijdc.v9i1.31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doi.org/10.2218/ijdc.v9i1.317"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hyperlink" Target="http://links.illinois.edu/f/a/nCr15_lEXFQVyJATXVHLgQ~~/AAMFlAA~/RgRjEMkPP0QeaHR0cDovL2dvLmlsbGlub2lzLmVkdS8yMDE5LTAxVwNzcGNCCmEtD0QuYR8gyOtSEmxtazI3N0Bjb3JuZWxsLmVkdVgEAAAABA~~" TargetMode="External"/><Relationship Id="rId7" Type="http://schemas.openxmlformats.org/officeDocument/2006/relationships/hyperlink" Target="http://links.illinois.edu/f/a/HX2F2CmNJi5NRuq1vAS2YA~~/AAMFlAA~/RgRjEMkPP0QeaHR0cDovL2dvLmlsbGlub2lzLmVkdS8yMDE4LTA1VwNzcGNCCmEtD0QuYR8gyOtSEmxtazI3N0Bjb3JuZWxsLmVkdVgEAAAABA~~"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links.illinois.edu/f/a/DFjZtXvRI8PG0j6htrMTQA~~/AAMFlAA~/RgRjEMkPP0QeaHR0cDovL2dvLmlsbGlub2lzLmVkdS8yMDE4LTAyVwNzcGNCCmEtD0QuYR8gyOtSEmxtazI3N0Bjb3JuZWxsLmVkdVgEAAAABA~~" TargetMode="External"/><Relationship Id="rId5" Type="http://schemas.openxmlformats.org/officeDocument/2006/relationships/hyperlink" Target="http://links.illinois.edu/f/a/ATZ04We-WZSH_oFWbfsTng~~/AAMFlAA~/RgRjEMkPP0QeaHR0cDovL2dvLmlsbGlub2lzLmVkdS8yMDE5LTEwVwNzcGNCCmEtD0QuYR8gyOtSEmxtazI3N0Bjb3JuZWxsLmVkdVgEAAAABA~~" TargetMode="External"/><Relationship Id="rId4" Type="http://schemas.openxmlformats.org/officeDocument/2006/relationships/hyperlink" Target="http://links.illinois.edu/f/a/EEEBmUl59OXkFUaeZkqsPg~~/AAMFlAA~/RgRjEMkPP0QeaHR0cDovL2dvLmlsbGlub2lzLmVkdS8yMDE5LTAzVwNzcGNCCmEtD0QuYR8gyOtSEmxtazI3N0Bjb3JuZWxsLmVkdVgEAAAABA~~" TargetMode="External"/><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doi.org/10.2218/ijdc.v9i1.31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ciser.cornell.edu/research/results-reproduction-r-squared-service/"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doi.org/10.1038/533452a" TargetMode="Externa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os.io/prere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hyperlink" Target="http://help.osf.io/m/registrations/l/524205-register-your-project"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mailto:foa2@cornell.edu"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7000" r="-15000"/>
          </a:stretch>
        </a:blipFill>
        <a:effectLst/>
      </p:bgPr>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6BF347DA-CB98-47B1-83E6-074020CA3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9700"/>
            <a:ext cx="4572000" cy="952501"/>
          </a:xfrm>
          <a:prstGeom prst="rect">
            <a:avLst/>
          </a:prstGeom>
        </p:spPr>
      </p:pic>
      <p:pic>
        <p:nvPicPr>
          <p:cNvPr id="3" name="Picture 2">
            <a:extLst>
              <a:ext uri="{FF2B5EF4-FFF2-40B4-BE49-F238E27FC236}">
                <a16:creationId xmlns:a16="http://schemas.microsoft.com/office/drawing/2014/main" id="{C4F64240-8F6E-4B29-AC92-A8931B815F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1" y="457200"/>
            <a:ext cx="3429007" cy="822962"/>
          </a:xfrm>
          <a:prstGeom prst="rect">
            <a:avLst/>
          </a:prstGeom>
        </p:spPr>
      </p:pic>
      <p:sp>
        <p:nvSpPr>
          <p:cNvPr id="6" name="Title 1">
            <a:extLst>
              <a:ext uri="{FF2B5EF4-FFF2-40B4-BE49-F238E27FC236}">
                <a16:creationId xmlns:a16="http://schemas.microsoft.com/office/drawing/2014/main" id="{6F3A5BFF-2705-4FB1-85E7-80BDD9EA3AD7}"/>
              </a:ext>
            </a:extLst>
          </p:cNvPr>
          <p:cNvSpPr>
            <a:spLocks noGrp="1"/>
          </p:cNvSpPr>
          <p:nvPr>
            <p:ph type="title"/>
          </p:nvPr>
        </p:nvSpPr>
        <p:spPr>
          <a:xfrm>
            <a:off x="1731290" y="3334272"/>
            <a:ext cx="8458200" cy="829533"/>
          </a:xfrm>
        </p:spPr>
        <p:txBody>
          <a:bodyPr>
            <a:normAutofit fontScale="90000"/>
          </a:bodyPr>
          <a:lstStyle/>
          <a:p>
            <a:r>
              <a:rPr lang="en-US" sz="3200" b="1" dirty="0">
                <a:solidFill>
                  <a:srgbClr val="00356B"/>
                </a:solidFill>
              </a:rPr>
              <a:t>How to make your thesis, dissertation,  or scientific paper transparent and reproducible</a:t>
            </a:r>
            <a:br>
              <a:rPr lang="en-US" sz="3200" b="1" dirty="0">
                <a:solidFill>
                  <a:srgbClr val="00356B"/>
                </a:solidFill>
              </a:rPr>
            </a:br>
            <a:endParaRPr lang="en-US" dirty="0"/>
          </a:p>
        </p:txBody>
      </p:sp>
      <p:sp>
        <p:nvSpPr>
          <p:cNvPr id="7" name="Text Placeholder 2">
            <a:extLst>
              <a:ext uri="{FF2B5EF4-FFF2-40B4-BE49-F238E27FC236}">
                <a16:creationId xmlns:a16="http://schemas.microsoft.com/office/drawing/2014/main" id="{F179123E-73BA-430E-944F-24C6380E91A7}"/>
              </a:ext>
            </a:extLst>
          </p:cNvPr>
          <p:cNvSpPr>
            <a:spLocks noGrp="1"/>
          </p:cNvSpPr>
          <p:nvPr>
            <p:ph type="body" sz="quarter" idx="13"/>
          </p:nvPr>
        </p:nvSpPr>
        <p:spPr>
          <a:xfrm>
            <a:off x="1731290" y="4996052"/>
            <a:ext cx="4898110" cy="1633348"/>
          </a:xfrm>
        </p:spPr>
        <p:txBody>
          <a:bodyPr>
            <a:normAutofit fontScale="62500" lnSpcReduction="20000"/>
          </a:bodyPr>
          <a:lstStyle/>
          <a:p>
            <a:pPr marL="0" indent="0">
              <a:buNone/>
            </a:pPr>
            <a:r>
              <a:rPr lang="en-US" sz="3200" b="1" dirty="0">
                <a:latin typeface="Calibri" panose="020F0502020204030204" pitchFamily="34" charset="0"/>
                <a:cs typeface="Calibri" panose="020F0502020204030204" pitchFamily="34" charset="0"/>
              </a:rPr>
              <a:t>Florio Arguillas, Ph.D.</a:t>
            </a:r>
          </a:p>
          <a:p>
            <a:pPr marL="0" indent="0">
              <a:buNone/>
            </a:pPr>
            <a:r>
              <a:rPr lang="en-US" sz="3200" b="1" dirty="0">
                <a:latin typeface="Calibri" panose="020F0502020204030204" pitchFamily="34" charset="0"/>
                <a:cs typeface="Calibri" panose="020F0502020204030204" pitchFamily="34" charset="0"/>
                <a:hlinkClick r:id="rId5"/>
              </a:rPr>
              <a:t>foa2@cornell.edu</a:t>
            </a:r>
            <a:endParaRPr lang="en-US" sz="3200" b="1" dirty="0">
              <a:latin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cs typeface="Calibri" panose="020F0502020204030204" pitchFamily="34" charset="0"/>
            </a:endParaRPr>
          </a:p>
          <a:p>
            <a:pPr marL="0" indent="0">
              <a:buNone/>
            </a:pPr>
            <a:r>
              <a:rPr lang="en-US" sz="3200" b="1" dirty="0">
                <a:latin typeface="Calibri" panose="020F0502020204030204" pitchFamily="34" charset="0"/>
                <a:cs typeface="Calibri" panose="020F0502020204030204" pitchFamily="34" charset="0"/>
              </a:rPr>
              <a:t>Kimberly Williams</a:t>
            </a:r>
          </a:p>
          <a:p>
            <a:pPr marL="0" indent="0">
              <a:buNone/>
            </a:pPr>
            <a:r>
              <a:rPr lang="en-US" b="1" dirty="0">
                <a:latin typeface="Calibri" panose="020F0502020204030204" pitchFamily="34" charset="0"/>
                <a:cs typeface="Calibri" panose="020F0502020204030204" pitchFamily="34" charset="0"/>
                <a:hlinkClick r:id="rId6"/>
              </a:rPr>
              <a:t>khw44@cornell.edu</a:t>
            </a:r>
            <a:endParaRPr lang="en-US" b="1" dirty="0">
              <a:latin typeface="Calibri" panose="020F0502020204030204" pitchFamily="34" charset="0"/>
              <a:cs typeface="Calibri" panose="020F0502020204030204" pitchFamily="34" charset="0"/>
            </a:endParaRPr>
          </a:p>
          <a:p>
            <a:pPr marL="0" indent="0">
              <a:buNone/>
            </a:pPr>
            <a:endParaRPr lang="en-US" sz="3200"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36161B93-F938-46E1-B696-8405CDF1A2D4}"/>
              </a:ext>
            </a:extLst>
          </p:cNvPr>
          <p:cNvCxnSpPr/>
          <p:nvPr/>
        </p:nvCxnSpPr>
        <p:spPr>
          <a:xfrm>
            <a:off x="1828272" y="2514600"/>
            <a:ext cx="144832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5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3109903" y="4017835"/>
            <a:ext cx="5799917" cy="1516801"/>
            <a:chOff x="3112192" y="4641261"/>
            <a:chExt cx="5799917" cy="1516801"/>
          </a:xfrm>
        </p:grpSpPr>
        <p:grpSp>
          <p:nvGrpSpPr>
            <p:cNvPr id="59" name="Group 58"/>
            <p:cNvGrpSpPr/>
            <p:nvPr/>
          </p:nvGrpSpPr>
          <p:grpSpPr>
            <a:xfrm>
              <a:off x="6957057" y="4920621"/>
              <a:ext cx="717837" cy="1118205"/>
              <a:chOff x="6605274" y="4364054"/>
              <a:chExt cx="926281" cy="1442907"/>
            </a:xfrm>
          </p:grpSpPr>
          <p:sp>
            <p:nvSpPr>
              <p:cNvPr id="60" name="Chevron 59"/>
              <p:cNvSpPr/>
              <p:nvPr/>
            </p:nvSpPr>
            <p:spPr>
              <a:xfrm rot="16200000">
                <a:off x="6616812" y="5510109"/>
                <a:ext cx="417058" cy="17664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p:cNvSpPr/>
              <p:nvPr/>
            </p:nvSpPr>
            <p:spPr>
              <a:xfrm>
                <a:off x="6605274" y="4364054"/>
                <a:ext cx="926281" cy="1246916"/>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3"/>
            <a:stretch>
              <a:fillRect/>
            </a:stretch>
          </p:blipFill>
          <p:spPr>
            <a:xfrm>
              <a:off x="4681419" y="5202081"/>
              <a:ext cx="427520" cy="567833"/>
            </a:xfrm>
            <a:prstGeom prst="rect">
              <a:avLst/>
            </a:prstGeom>
          </p:spPr>
        </p:pic>
        <p:pic>
          <p:nvPicPr>
            <p:cNvPr id="10" name="Picture 9"/>
            <p:cNvPicPr>
              <a:picLocks noChangeAspect="1"/>
            </p:cNvPicPr>
            <p:nvPr/>
          </p:nvPicPr>
          <p:blipFill>
            <a:blip r:embed="rId4"/>
            <a:stretch>
              <a:fillRect/>
            </a:stretch>
          </p:blipFill>
          <p:spPr>
            <a:xfrm>
              <a:off x="5183419" y="4737182"/>
              <a:ext cx="753784" cy="653207"/>
            </a:xfrm>
            <a:prstGeom prst="rect">
              <a:avLst/>
            </a:prstGeom>
          </p:spPr>
        </p:pic>
        <p:pic>
          <p:nvPicPr>
            <p:cNvPr id="66" name="Picture 65"/>
            <p:cNvPicPr>
              <a:picLocks noChangeAspect="1"/>
            </p:cNvPicPr>
            <p:nvPr/>
          </p:nvPicPr>
          <p:blipFill>
            <a:blip r:embed="rId5"/>
            <a:stretch>
              <a:fillRect/>
            </a:stretch>
          </p:blipFill>
          <p:spPr>
            <a:xfrm>
              <a:off x="5364119" y="5476921"/>
              <a:ext cx="426580" cy="566439"/>
            </a:xfrm>
            <a:prstGeom prst="rect">
              <a:avLst/>
            </a:prstGeom>
          </p:spPr>
        </p:pic>
        <p:sp>
          <p:nvSpPr>
            <p:cNvPr id="11" name="Rounded Rectangle 10"/>
            <p:cNvSpPr/>
            <p:nvPr/>
          </p:nvSpPr>
          <p:spPr>
            <a:xfrm>
              <a:off x="4525861" y="4641261"/>
              <a:ext cx="1556293" cy="1516801"/>
            </a:xfrm>
            <a:prstGeom prst="roundRect">
              <a:avLst>
                <a:gd name="adj" fmla="val 9616"/>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p:cNvCxnSpPr>
              <a:stCxn id="11" idx="3"/>
              <a:endCxn id="61" idx="1"/>
            </p:cNvCxnSpPr>
            <p:nvPr/>
          </p:nvCxnSpPr>
          <p:spPr>
            <a:xfrm>
              <a:off x="6082154" y="5399662"/>
              <a:ext cx="874903" cy="4118"/>
            </a:xfrm>
            <a:prstGeom prst="straightConnector1">
              <a:avLst/>
            </a:prstGeom>
            <a:ln w="28575">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2"/>
              <a:endCxn id="70" idx="2"/>
            </p:cNvCxnSpPr>
            <p:nvPr/>
          </p:nvCxnSpPr>
          <p:spPr>
            <a:xfrm rot="5400000" flipH="1" flipV="1">
              <a:off x="6793037" y="4397909"/>
              <a:ext cx="271123" cy="3249183"/>
            </a:xfrm>
            <a:prstGeom prst="bentConnector3">
              <a:avLst>
                <a:gd name="adj1" fmla="val -84316"/>
              </a:avLst>
            </a:prstGeom>
            <a:ln w="28575">
              <a:solidFill>
                <a:srgbClr val="80AF5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8194272" y="4920621"/>
              <a:ext cx="717837" cy="1118205"/>
              <a:chOff x="6605274" y="4364054"/>
              <a:chExt cx="926281" cy="1442907"/>
            </a:xfrm>
          </p:grpSpPr>
          <p:sp>
            <p:nvSpPr>
              <p:cNvPr id="69" name="Chevron 68"/>
              <p:cNvSpPr/>
              <p:nvPr/>
            </p:nvSpPr>
            <p:spPr>
              <a:xfrm rot="16200000">
                <a:off x="6616812" y="5510109"/>
                <a:ext cx="417058" cy="176646"/>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6605274" y="4364054"/>
                <a:ext cx="926281" cy="1246916"/>
              </a:xfrm>
              <a:prstGeom prst="rect">
                <a:avLst/>
              </a:prstGeom>
              <a:solidFill>
                <a:srgbClr val="66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Equal 23"/>
            <p:cNvSpPr/>
            <p:nvPr/>
          </p:nvSpPr>
          <p:spPr>
            <a:xfrm>
              <a:off x="7714540" y="5246361"/>
              <a:ext cx="440086" cy="325050"/>
            </a:xfrm>
            <a:prstGeom prst="mathEqual">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6"/>
            <a:stretch>
              <a:fillRect/>
            </a:stretch>
          </p:blipFill>
          <p:spPr>
            <a:xfrm>
              <a:off x="3112192" y="4879001"/>
              <a:ext cx="681381" cy="1035675"/>
            </a:xfrm>
            <a:prstGeom prst="rect">
              <a:avLst/>
            </a:prstGeom>
          </p:spPr>
        </p:pic>
        <p:cxnSp>
          <p:nvCxnSpPr>
            <p:cNvPr id="76" name="Straight Arrow Connector 75"/>
            <p:cNvCxnSpPr>
              <a:stCxn id="6" idx="3"/>
              <a:endCxn id="11" idx="1"/>
            </p:cNvCxnSpPr>
            <p:nvPr/>
          </p:nvCxnSpPr>
          <p:spPr>
            <a:xfrm>
              <a:off x="3793573" y="5396839"/>
              <a:ext cx="732288" cy="2823"/>
            </a:xfrm>
            <a:prstGeom prst="straightConnector1">
              <a:avLst/>
            </a:prstGeom>
            <a:ln w="28575">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321477" y="4788465"/>
              <a:ext cx="660358" cy="369332"/>
            </a:xfrm>
            <a:prstGeom prst="rect">
              <a:avLst/>
            </a:prstGeom>
            <a:noFill/>
          </p:spPr>
          <p:txBody>
            <a:bodyPr wrap="square" rtlCol="0">
              <a:spAutoFit/>
            </a:bodyPr>
            <a:lstStyle/>
            <a:p>
              <a:pPr algn="ctr"/>
              <a:r>
                <a:rPr lang="en-US" b="1" dirty="0">
                  <a:solidFill>
                    <a:schemeClr val="bg1"/>
                  </a:solidFill>
                </a:rPr>
                <a:t>&lt;/&gt;</a:t>
              </a:r>
            </a:p>
          </p:txBody>
        </p:sp>
      </p:grpSp>
      <p:sp>
        <p:nvSpPr>
          <p:cNvPr id="82" name="Rectangle 81"/>
          <p:cNvSpPr/>
          <p:nvPr/>
        </p:nvSpPr>
        <p:spPr>
          <a:xfrm>
            <a:off x="-25422" y="6061211"/>
            <a:ext cx="10264144" cy="707886"/>
          </a:xfrm>
          <a:prstGeom prst="rect">
            <a:avLst/>
          </a:prstGeom>
        </p:spPr>
        <p:txBody>
          <a:bodyPr wrap="square">
            <a:spAutoFit/>
          </a:bodyPr>
          <a:lstStyle/>
          <a:p>
            <a:r>
              <a:rPr lang="en-US" sz="2000" dirty="0">
                <a:solidFill>
                  <a:schemeClr val="tx1">
                    <a:lumMod val="75000"/>
                    <a:lumOff val="25000"/>
                  </a:schemeClr>
                </a:solidFill>
                <a:latin typeface="+mj-lt"/>
              </a:rPr>
              <a:t>Stodden, V. (2015). Reproducing statistical results. </a:t>
            </a:r>
            <a:r>
              <a:rPr lang="en-US" sz="2000" i="1" dirty="0">
                <a:solidFill>
                  <a:schemeClr val="tx1">
                    <a:lumMod val="75000"/>
                    <a:lumOff val="25000"/>
                  </a:schemeClr>
                </a:solidFill>
                <a:latin typeface="+mj-lt"/>
              </a:rPr>
              <a:t>Annual Review of Statistics and Its Application</a:t>
            </a:r>
            <a:r>
              <a:rPr lang="en-US" sz="2000" dirty="0">
                <a:solidFill>
                  <a:schemeClr val="tx1">
                    <a:lumMod val="75000"/>
                    <a:lumOff val="25000"/>
                  </a:schemeClr>
                </a:solidFill>
                <a:latin typeface="+mj-lt"/>
              </a:rPr>
              <a:t>, </a:t>
            </a:r>
            <a:r>
              <a:rPr lang="en-US" sz="2000" i="1" dirty="0">
                <a:solidFill>
                  <a:schemeClr val="tx1">
                    <a:lumMod val="75000"/>
                    <a:lumOff val="25000"/>
                  </a:schemeClr>
                </a:solidFill>
                <a:latin typeface="+mj-lt"/>
              </a:rPr>
              <a:t>2</a:t>
            </a:r>
            <a:r>
              <a:rPr lang="en-US" sz="2000" dirty="0">
                <a:solidFill>
                  <a:schemeClr val="tx1">
                    <a:lumMod val="75000"/>
                    <a:lumOff val="25000"/>
                  </a:schemeClr>
                </a:solidFill>
                <a:latin typeface="+mj-lt"/>
              </a:rPr>
              <a:t>(1), 1–19. https://doi.org/10.1146/annurev-statistics-010814-020127</a:t>
            </a:r>
            <a:endParaRPr lang="en-US" sz="2000" dirty="0">
              <a:solidFill>
                <a:schemeClr val="tx1">
                  <a:lumMod val="75000"/>
                  <a:lumOff val="25000"/>
                </a:schemeClr>
              </a:solidFill>
              <a:effectLst/>
              <a:latin typeface="+mj-lt"/>
            </a:endParaRPr>
          </a:p>
        </p:txBody>
      </p:sp>
      <p:sp>
        <p:nvSpPr>
          <p:cNvPr id="30" name="Title 1"/>
          <p:cNvSpPr>
            <a:spLocks noGrp="1"/>
          </p:cNvSpPr>
          <p:nvPr>
            <p:ph type="title"/>
          </p:nvPr>
        </p:nvSpPr>
        <p:spPr>
          <a:xfrm>
            <a:off x="381000" y="1066800"/>
            <a:ext cx="11963400" cy="685800"/>
          </a:xfrm>
        </p:spPr>
        <p:txBody>
          <a:bodyPr>
            <a:noAutofit/>
          </a:bodyPr>
          <a:lstStyle/>
          <a:p>
            <a:r>
              <a:rPr lang="en-US" b="1" dirty="0">
                <a:solidFill>
                  <a:schemeClr val="tx1"/>
                </a:solidFill>
              </a:rPr>
              <a:t>Reproducibility (Computational Reproducibility)</a:t>
            </a:r>
            <a:endParaRPr lang="en-US" dirty="0">
              <a:solidFill>
                <a:schemeClr val="tx1"/>
              </a:solidFill>
            </a:endParaRPr>
          </a:p>
        </p:txBody>
      </p:sp>
      <p:sp>
        <p:nvSpPr>
          <p:cNvPr id="28" name="Content Placeholder 4"/>
          <p:cNvSpPr txBox="1">
            <a:spLocks/>
          </p:cNvSpPr>
          <p:nvPr/>
        </p:nvSpPr>
        <p:spPr>
          <a:xfrm>
            <a:off x="1024128" y="1993900"/>
            <a:ext cx="10752143" cy="1929423"/>
          </a:xfrm>
          <a:prstGeom prst="rect">
            <a:avLst/>
          </a:prstGeom>
        </p:spPr>
        <p:txBody>
          <a:bodyPr vert="horz" lIns="45720" tIns="45720" rIns="4572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en-US" sz="2000" b="1" dirty="0"/>
              <a:t>Definition:</a:t>
            </a:r>
          </a:p>
          <a:p>
            <a:pPr marL="0" indent="0">
              <a:spcBef>
                <a:spcPts val="200"/>
              </a:spcBef>
              <a:buNone/>
            </a:pPr>
            <a:r>
              <a:rPr lang="en-US" sz="2000" dirty="0"/>
              <a:t>Changes in scientific practice and reporting standards to accommodate the use of computational technology…in particular whether the </a:t>
            </a:r>
            <a:r>
              <a:rPr lang="en-US" sz="2000" b="1" dirty="0">
                <a:solidFill>
                  <a:srgbClr val="FF0000"/>
                </a:solidFill>
              </a:rPr>
              <a:t>same results </a:t>
            </a:r>
            <a:r>
              <a:rPr lang="en-US" sz="2000" dirty="0"/>
              <a:t>can be obtained from the </a:t>
            </a:r>
            <a:r>
              <a:rPr lang="en-US" sz="2000" b="1" dirty="0">
                <a:solidFill>
                  <a:srgbClr val="FF0000"/>
                </a:solidFill>
              </a:rPr>
              <a:t>data and code used in the original study</a:t>
            </a:r>
            <a:r>
              <a:rPr lang="en-US" sz="2000" dirty="0">
                <a:solidFill>
                  <a:srgbClr val="FF0000"/>
                </a:solidFill>
              </a:rPr>
              <a:t>.</a:t>
            </a:r>
          </a:p>
        </p:txBody>
      </p:sp>
      <p:pic>
        <p:nvPicPr>
          <p:cNvPr id="31" name="Picture 30">
            <a:extLst>
              <a:ext uri="{FF2B5EF4-FFF2-40B4-BE49-F238E27FC236}">
                <a16:creationId xmlns:a16="http://schemas.microsoft.com/office/drawing/2014/main" id="{228F6D18-6839-409A-A695-C089E619D0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7421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310091" y="2097087"/>
            <a:ext cx="11571817" cy="3998913"/>
          </a:xfrm>
        </p:spPr>
        <p:txBody>
          <a:bodyPr>
            <a:normAutofit fontScale="92500" lnSpcReduction="20000"/>
          </a:bodyPr>
          <a:lstStyle/>
          <a:p>
            <a:pPr lvl="0">
              <a:buFont typeface="Wingdings" panose="05000000000000000000" pitchFamily="2" charset="2"/>
              <a:buChar char="v"/>
            </a:pPr>
            <a:r>
              <a:rPr lang="en-GB" dirty="0">
                <a:latin typeface="+mj-lt"/>
              </a:rPr>
              <a:t>Excellent Practice:</a:t>
            </a:r>
          </a:p>
          <a:p>
            <a:pPr lvl="1">
              <a:buFont typeface="Wingdings" panose="05000000000000000000" pitchFamily="2" charset="2"/>
              <a:buChar char="v"/>
            </a:pPr>
            <a:r>
              <a:rPr lang="en-GB" dirty="0">
                <a:latin typeface="+mj-lt"/>
              </a:rPr>
              <a:t>Ability to document your own code (Vilhuber, 2017 slide 3)</a:t>
            </a:r>
          </a:p>
          <a:p>
            <a:pPr lvl="2">
              <a:buFont typeface="Wingdings" panose="05000000000000000000" pitchFamily="2" charset="2"/>
              <a:buChar char="v"/>
            </a:pPr>
            <a:r>
              <a:rPr lang="en-GB" dirty="0">
                <a:latin typeface="+mj-lt"/>
              </a:rPr>
              <a:t>For yourself in [</a:t>
            </a:r>
            <a:r>
              <a:rPr lang="en-GB" dirty="0" err="1">
                <a:latin typeface="+mj-lt"/>
              </a:rPr>
              <a:t>t+n</a:t>
            </a:r>
            <a:r>
              <a:rPr lang="en-GB" dirty="0">
                <a:latin typeface="+mj-lt"/>
              </a:rPr>
              <a:t>]</a:t>
            </a:r>
          </a:p>
          <a:p>
            <a:pPr lvl="2">
              <a:buFont typeface="Wingdings" panose="05000000000000000000" pitchFamily="2" charset="2"/>
              <a:buChar char="v"/>
            </a:pPr>
            <a:r>
              <a:rPr lang="en-GB" dirty="0">
                <a:latin typeface="+mj-lt"/>
              </a:rPr>
              <a:t>For others on the team</a:t>
            </a:r>
          </a:p>
          <a:p>
            <a:pPr lvl="2">
              <a:buFont typeface="Wingdings" panose="05000000000000000000" pitchFamily="2" charset="2"/>
              <a:buChar char="v"/>
            </a:pPr>
            <a:r>
              <a:rPr lang="en-GB" dirty="0">
                <a:latin typeface="+mj-lt"/>
              </a:rPr>
              <a:t>For Disclosure Avoidance personnel</a:t>
            </a:r>
          </a:p>
          <a:p>
            <a:pPr lvl="0">
              <a:buFont typeface="Wingdings" panose="05000000000000000000" pitchFamily="2" charset="2"/>
              <a:buChar char="v"/>
            </a:pPr>
            <a:r>
              <a:rPr lang="en-GB" dirty="0">
                <a:latin typeface="+mj-lt"/>
              </a:rPr>
              <a:t>Robustness to errors</a:t>
            </a:r>
          </a:p>
          <a:p>
            <a:pPr lvl="1">
              <a:buFont typeface="Wingdings" panose="05000000000000000000" pitchFamily="2" charset="2"/>
              <a:buChar char="v"/>
            </a:pPr>
            <a:r>
              <a:rPr lang="en-GB" dirty="0">
                <a:latin typeface="+mj-lt"/>
              </a:rPr>
              <a:t>Discovery of error in an early step at a late stage of the research is easier to fix (Vilhuber, 2017 slide 3)</a:t>
            </a:r>
          </a:p>
          <a:p>
            <a:pPr>
              <a:buFont typeface="Wingdings" panose="05000000000000000000" pitchFamily="2" charset="2"/>
              <a:buChar char="v"/>
            </a:pPr>
            <a:r>
              <a:rPr lang="en-US" dirty="0">
                <a:latin typeface="+mj-lt"/>
              </a:rPr>
              <a:t>Early archiving may enable a researcher to enhance the impact (and certainly the visibility) of a project</a:t>
            </a:r>
          </a:p>
        </p:txBody>
      </p:sp>
      <p:sp>
        <p:nvSpPr>
          <p:cNvPr id="5" name="TextBox 4"/>
          <p:cNvSpPr txBox="1"/>
          <p:nvPr/>
        </p:nvSpPr>
        <p:spPr>
          <a:xfrm>
            <a:off x="230704" y="6396335"/>
            <a:ext cx="10499606" cy="461665"/>
          </a:xfrm>
          <a:prstGeom prst="rect">
            <a:avLst/>
          </a:prstGeom>
          <a:noFill/>
        </p:spPr>
        <p:txBody>
          <a:bodyPr wrap="none" rtlCol="0">
            <a:spAutoFit/>
          </a:bodyPr>
          <a:lstStyle/>
          <a:p>
            <a:r>
              <a:rPr lang="en-US" sz="1200" dirty="0">
                <a:latin typeface="+mj-lt"/>
              </a:rPr>
              <a:t>Sources: Vilhuber, Lars (2017) </a:t>
            </a:r>
            <a:r>
              <a:rPr lang="en-US" sz="1200" dirty="0">
                <a:latin typeface="+mj-lt"/>
                <a:hlinkClick r:id="rId3"/>
              </a:rPr>
              <a:t>https://archives.vrdc.cornell.edu/info7470/2017/wp-content/uploads/2017/11/INFO7470-2017-S11-Replication-in-RDC.pdf</a:t>
            </a:r>
            <a:endParaRPr lang="en-US" sz="1200" dirty="0">
              <a:latin typeface="+mj-lt"/>
            </a:endParaRPr>
          </a:p>
          <a:p>
            <a:r>
              <a:rPr lang="en-US" sz="1200" dirty="0">
                <a:latin typeface="+mj-lt"/>
              </a:rPr>
              <a:t>	Piwowar, et al. (2007) </a:t>
            </a:r>
            <a:r>
              <a:rPr lang="en-US" sz="1200" dirty="0">
                <a:latin typeface="+mj-lt"/>
                <a:hlinkClick r:id="rId4"/>
              </a:rPr>
              <a:t>https://www.ncbi.nlm.nih.gov/pmc/articles/PMC1817752/</a:t>
            </a:r>
            <a:endParaRPr lang="en-US" sz="1200" dirty="0">
              <a:latin typeface="+mj-lt"/>
            </a:endParaRPr>
          </a:p>
        </p:txBody>
      </p:sp>
      <p:sp>
        <p:nvSpPr>
          <p:cNvPr id="8" name="Title 1"/>
          <p:cNvSpPr txBox="1">
            <a:spLocks/>
          </p:cNvSpPr>
          <p:nvPr/>
        </p:nvSpPr>
        <p:spPr>
          <a:xfrm>
            <a:off x="609817" y="585216"/>
            <a:ext cx="11046924"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sz="3200" b="1" dirty="0">
                <a:solidFill>
                  <a:schemeClr val="tx1"/>
                </a:solidFill>
              </a:rPr>
              <a:t>Why prepare high-quality RM?  </a:t>
            </a:r>
          </a:p>
          <a:p>
            <a:r>
              <a:rPr lang="en-US" sz="3200" b="1" dirty="0">
                <a:solidFill>
                  <a:schemeClr val="tx1"/>
                </a:solidFill>
              </a:rPr>
              <a:t>For You</a:t>
            </a:r>
          </a:p>
        </p:txBody>
      </p:sp>
      <p:pic>
        <p:nvPicPr>
          <p:cNvPr id="7" name="Picture 6">
            <a:extLst>
              <a:ext uri="{FF2B5EF4-FFF2-40B4-BE49-F238E27FC236}">
                <a16:creationId xmlns:a16="http://schemas.microsoft.com/office/drawing/2014/main" id="{AB9B8E2C-4BE6-4582-ADA8-B936B9965B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60860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19475" y="1912890"/>
            <a:ext cx="4980774" cy="3879257"/>
          </a:xfrm>
          <a:prstGeom prst="rect">
            <a:avLst/>
          </a:prstGeom>
        </p:spPr>
      </p:pic>
      <p:sp>
        <p:nvSpPr>
          <p:cNvPr id="7" name="Title 1"/>
          <p:cNvSpPr txBox="1">
            <a:spLocks/>
          </p:cNvSpPr>
          <p:nvPr/>
        </p:nvSpPr>
        <p:spPr>
          <a:xfrm>
            <a:off x="665924" y="587327"/>
            <a:ext cx="10687876" cy="86047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We don’t want you to be on this list!</a:t>
            </a:r>
          </a:p>
        </p:txBody>
      </p:sp>
      <p:pic>
        <p:nvPicPr>
          <p:cNvPr id="8" name="Picture 7">
            <a:extLst>
              <a:ext uri="{FF2B5EF4-FFF2-40B4-BE49-F238E27FC236}">
                <a16:creationId xmlns:a16="http://schemas.microsoft.com/office/drawing/2014/main" id="{30556B88-E7E2-4E3D-A8CC-118B205B3B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5001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E347668-42D7-4586-A846-66D6E83E0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03" y="460941"/>
            <a:ext cx="3957411" cy="5936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F056CF-9B2B-4072-9C95-475B3B54389E}"/>
              </a:ext>
            </a:extLst>
          </p:cNvPr>
          <p:cNvSpPr txBox="1"/>
          <p:nvPr/>
        </p:nvSpPr>
        <p:spPr>
          <a:xfrm>
            <a:off x="4987924" y="440549"/>
            <a:ext cx="6574971" cy="4717895"/>
          </a:xfrm>
          <a:prstGeom prst="rect">
            <a:avLst/>
          </a:prstGeom>
          <a:noFill/>
        </p:spPr>
        <p:txBody>
          <a:bodyPr wrap="square" rtlCol="0">
            <a:spAutoFit/>
          </a:bodyPr>
          <a:lstStyle/>
          <a:p>
            <a:pPr>
              <a:lnSpc>
                <a:spcPts val="3200"/>
              </a:lnSpc>
              <a:spcAft>
                <a:spcPts val="1200"/>
              </a:spcAft>
            </a:pPr>
            <a:r>
              <a:rPr lang="en-US" sz="2400" dirty="0">
                <a:latin typeface="Roboto Medium" panose="02000000000000000000" pitchFamily="2" charset="0"/>
                <a:ea typeface="Roboto Medium" panose="02000000000000000000" pitchFamily="2" charset="0"/>
              </a:rPr>
              <a:t>RECOMMENDATION 4-1: </a:t>
            </a:r>
          </a:p>
          <a:p>
            <a:pPr>
              <a:lnSpc>
                <a:spcPts val="3200"/>
              </a:lnSpc>
            </a:pPr>
            <a:r>
              <a:rPr lang="en-US" sz="2400" dirty="0">
                <a:latin typeface="Roboto" panose="02000000000000000000" pitchFamily="2" charset="0"/>
                <a:ea typeface="Roboto" panose="02000000000000000000" pitchFamily="2" charset="0"/>
              </a:rPr>
              <a:t>To help ensure the reproducibility of computational results, </a:t>
            </a:r>
            <a:r>
              <a:rPr lang="en-US" sz="2400" dirty="0">
                <a:solidFill>
                  <a:srgbClr val="A32428"/>
                </a:solidFill>
                <a:latin typeface="Roboto Medium" panose="02000000000000000000" pitchFamily="2" charset="0"/>
                <a:ea typeface="Roboto Medium" panose="02000000000000000000" pitchFamily="2" charset="0"/>
              </a:rPr>
              <a:t>researchers should convey clear, specific, and complete information about any computational methods and data products that support their published results in order to enable other researchers to repeat the analysis</a:t>
            </a:r>
            <a:r>
              <a:rPr lang="en-US" sz="2400" dirty="0">
                <a:latin typeface="Roboto" panose="02000000000000000000" pitchFamily="2" charset="0"/>
                <a:ea typeface="Roboto" panose="02000000000000000000" pitchFamily="2" charset="0"/>
              </a:rPr>
              <a:t>, unless such information is restricted by nonpublic data policies. That information should include the data, study methods, and computational environment…</a:t>
            </a:r>
          </a:p>
        </p:txBody>
      </p:sp>
      <p:sp>
        <p:nvSpPr>
          <p:cNvPr id="3" name="Rectangle 2">
            <a:extLst>
              <a:ext uri="{FF2B5EF4-FFF2-40B4-BE49-F238E27FC236}">
                <a16:creationId xmlns:a16="http://schemas.microsoft.com/office/drawing/2014/main" id="{A6CBD181-CC04-4B51-8917-B068F31A7544}"/>
              </a:ext>
            </a:extLst>
          </p:cNvPr>
          <p:cNvSpPr/>
          <p:nvPr/>
        </p:nvSpPr>
        <p:spPr>
          <a:xfrm>
            <a:off x="4987923" y="5392126"/>
            <a:ext cx="6574971" cy="923330"/>
          </a:xfrm>
          <a:prstGeom prst="rect">
            <a:avLst/>
          </a:prstGeom>
        </p:spPr>
        <p:txBody>
          <a:bodyPr wrap="square">
            <a:spAutoFit/>
          </a:bodyPr>
          <a:lstStyle/>
          <a:p>
            <a:r>
              <a:rPr lang="en-US" dirty="0">
                <a:solidFill>
                  <a:schemeClr val="tx1">
                    <a:lumMod val="50000"/>
                    <a:lumOff val="50000"/>
                  </a:schemeClr>
                </a:solidFill>
                <a:latin typeface="Roboto Condensed" panose="02000000000000000000" pitchFamily="2" charset="0"/>
                <a:ea typeface="Roboto Condensed" panose="02000000000000000000" pitchFamily="2" charset="0"/>
              </a:rPr>
              <a:t>National Academies of Sciences, Engineering, and Medicine. (2019). </a:t>
            </a:r>
            <a:r>
              <a:rPr lang="en-US" i="1" dirty="0">
                <a:solidFill>
                  <a:schemeClr val="tx1">
                    <a:lumMod val="50000"/>
                    <a:lumOff val="50000"/>
                  </a:schemeClr>
                </a:solidFill>
                <a:latin typeface="Roboto Condensed" panose="02000000000000000000" pitchFamily="2" charset="0"/>
                <a:ea typeface="Roboto Condensed" panose="02000000000000000000" pitchFamily="2" charset="0"/>
              </a:rPr>
              <a:t>Reproducibility and replicability in science</a:t>
            </a:r>
            <a:r>
              <a:rPr lang="en-US" dirty="0">
                <a:solidFill>
                  <a:schemeClr val="tx1">
                    <a:lumMod val="50000"/>
                    <a:lumOff val="50000"/>
                  </a:schemeClr>
                </a:solidFill>
                <a:latin typeface="Roboto Condensed" panose="02000000000000000000" pitchFamily="2" charset="0"/>
                <a:ea typeface="Roboto Condensed" panose="02000000000000000000" pitchFamily="2" charset="0"/>
              </a:rPr>
              <a:t>. National Academies Press. </a:t>
            </a:r>
            <a:r>
              <a:rPr lang="en-US" dirty="0">
                <a:latin typeface="Roboto Condensed" panose="02000000000000000000" pitchFamily="2" charset="0"/>
                <a:ea typeface="Roboto Condensed" panose="02000000000000000000" pitchFamily="2" charset="0"/>
                <a:hlinkClick r:id="rId4"/>
              </a:rPr>
              <a:t>https://doi.org/10.17226/25303</a:t>
            </a:r>
            <a:endParaRPr lang="en-US" dirty="0">
              <a:effectLst/>
              <a:latin typeface="Roboto Condensed" panose="02000000000000000000" pitchFamily="2" charset="0"/>
              <a:ea typeface="Roboto Condensed" panose="02000000000000000000" pitchFamily="2" charset="0"/>
            </a:endParaRPr>
          </a:p>
        </p:txBody>
      </p:sp>
      <p:pic>
        <p:nvPicPr>
          <p:cNvPr id="7" name="Picture 6">
            <a:extLst>
              <a:ext uri="{FF2B5EF4-FFF2-40B4-BE49-F238E27FC236}">
                <a16:creationId xmlns:a16="http://schemas.microsoft.com/office/drawing/2014/main" id="{1C342326-6873-4FD6-A467-6A5E8F82F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90442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CAD69-AAFB-4AD4-94CE-0B7FA318D59E}"/>
              </a:ext>
            </a:extLst>
          </p:cNvPr>
          <p:cNvPicPr>
            <a:picLocks noChangeAspect="1"/>
          </p:cNvPicPr>
          <p:nvPr/>
        </p:nvPicPr>
        <p:blipFill>
          <a:blip r:embed="rId3"/>
          <a:stretch>
            <a:fillRect/>
          </a:stretch>
        </p:blipFill>
        <p:spPr>
          <a:xfrm>
            <a:off x="741849" y="381000"/>
            <a:ext cx="8290242" cy="6477000"/>
          </a:xfrm>
          <a:prstGeom prst="rect">
            <a:avLst/>
          </a:prstGeom>
        </p:spPr>
      </p:pic>
      <p:sp>
        <p:nvSpPr>
          <p:cNvPr id="3" name="Rectangle 2">
            <a:extLst>
              <a:ext uri="{FF2B5EF4-FFF2-40B4-BE49-F238E27FC236}">
                <a16:creationId xmlns:a16="http://schemas.microsoft.com/office/drawing/2014/main" id="{D9E3EC39-4BD0-4BF5-B790-1AC14F81FFC4}"/>
              </a:ext>
            </a:extLst>
          </p:cNvPr>
          <p:cNvSpPr/>
          <p:nvPr/>
        </p:nvSpPr>
        <p:spPr>
          <a:xfrm>
            <a:off x="1176876" y="2438398"/>
            <a:ext cx="9838248" cy="3623735"/>
          </a:xfrm>
          <a:prstGeom prst="rect">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3200"/>
              </a:lnSpc>
              <a:spcAft>
                <a:spcPts val="1200"/>
              </a:spcAft>
            </a:pPr>
            <a:r>
              <a:rPr lang="en-US" sz="2400" dirty="0">
                <a:latin typeface="Roboto" panose="02000000000000000000" pitchFamily="2" charset="0"/>
                <a:ea typeface="Roboto" panose="02000000000000000000" pitchFamily="2" charset="0"/>
              </a:rPr>
              <a:t>The corresponding author of a manuscript that is accepted for publication in the </a:t>
            </a:r>
            <a:r>
              <a:rPr lang="en-US" sz="2400" i="1" dirty="0">
                <a:latin typeface="Roboto" panose="02000000000000000000" pitchFamily="2" charset="0"/>
                <a:ea typeface="Roboto" panose="02000000000000000000" pitchFamily="2" charset="0"/>
              </a:rPr>
              <a:t>American Journal of Political Science</a:t>
            </a:r>
            <a:r>
              <a:rPr lang="en-US" sz="2400" dirty="0">
                <a:latin typeface="Roboto" panose="02000000000000000000" pitchFamily="2" charset="0"/>
                <a:ea typeface="Roboto" panose="02000000000000000000" pitchFamily="2" charset="0"/>
              </a:rPr>
              <a:t> must provide materials that are sufficient to enable interested researchers to verify all of the analytic results that are reported in the text and supporting materials. </a:t>
            </a:r>
          </a:p>
          <a:p>
            <a:pPr>
              <a:lnSpc>
                <a:spcPts val="3200"/>
              </a:lnSpc>
            </a:pPr>
            <a:r>
              <a:rPr lang="en-US" sz="2400" dirty="0">
                <a:latin typeface="Roboto" panose="02000000000000000000" pitchFamily="2" charset="0"/>
                <a:ea typeface="Roboto" panose="02000000000000000000" pitchFamily="2" charset="0"/>
              </a:rPr>
              <a:t>When the final draft of the manuscript is submitted, </a:t>
            </a:r>
            <a:r>
              <a:rPr lang="en-US" sz="2400" b="1" dirty="0">
                <a:latin typeface="Roboto" panose="02000000000000000000" pitchFamily="2" charset="0"/>
                <a:ea typeface="Roboto" panose="02000000000000000000" pitchFamily="2" charset="0"/>
              </a:rPr>
              <a:t>the materials will be verified to confirm that they do, in fact, reproduce the analytic results reported in the article.</a:t>
            </a:r>
          </a:p>
        </p:txBody>
      </p:sp>
      <p:pic>
        <p:nvPicPr>
          <p:cNvPr id="6" name="Picture 5">
            <a:extLst>
              <a:ext uri="{FF2B5EF4-FFF2-40B4-BE49-F238E27FC236}">
                <a16:creationId xmlns:a16="http://schemas.microsoft.com/office/drawing/2014/main" id="{567D5967-258B-4006-9D23-F6790D9F78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80104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C7B04-F9A1-4A02-B091-D33DAB83356F}"/>
              </a:ext>
            </a:extLst>
          </p:cNvPr>
          <p:cNvPicPr>
            <a:picLocks noChangeAspect="1"/>
          </p:cNvPicPr>
          <p:nvPr/>
        </p:nvPicPr>
        <p:blipFill>
          <a:blip r:embed="rId3"/>
          <a:stretch>
            <a:fillRect/>
          </a:stretch>
        </p:blipFill>
        <p:spPr>
          <a:xfrm>
            <a:off x="850376" y="203200"/>
            <a:ext cx="8299992" cy="6654800"/>
          </a:xfrm>
          <a:prstGeom prst="rect">
            <a:avLst/>
          </a:prstGeom>
        </p:spPr>
      </p:pic>
      <p:sp>
        <p:nvSpPr>
          <p:cNvPr id="3" name="Rectangle 2">
            <a:extLst>
              <a:ext uri="{FF2B5EF4-FFF2-40B4-BE49-F238E27FC236}">
                <a16:creationId xmlns:a16="http://schemas.microsoft.com/office/drawing/2014/main" id="{6185F4C0-C7D2-46CB-A041-DE422B7851AE}"/>
              </a:ext>
            </a:extLst>
          </p:cNvPr>
          <p:cNvSpPr/>
          <p:nvPr/>
        </p:nvSpPr>
        <p:spPr>
          <a:xfrm>
            <a:off x="1257304" y="3064933"/>
            <a:ext cx="9677391" cy="2319866"/>
          </a:xfrm>
          <a:prstGeom prst="rect">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3200"/>
              </a:lnSpc>
            </a:pPr>
            <a:r>
              <a:rPr lang="en-US" sz="2400" dirty="0">
                <a:latin typeface="Roboto" panose="02000000000000000000" pitchFamily="2" charset="0"/>
                <a:ea typeface="Roboto" panose="02000000000000000000" pitchFamily="2" charset="0"/>
              </a:rPr>
              <a:t>Authors of accepted papers that contain empirical work, simulations, or experimental work </a:t>
            </a:r>
            <a:r>
              <a:rPr lang="en-US" sz="2400" b="1" dirty="0">
                <a:latin typeface="Roboto" panose="02000000000000000000" pitchFamily="2" charset="0"/>
                <a:ea typeface="Roboto" panose="02000000000000000000" pitchFamily="2" charset="0"/>
              </a:rPr>
              <a:t>must provide, prior to acceptance, information about the data, programs, and other details of the computations sufficient to permit replication</a:t>
            </a:r>
            <a:r>
              <a:rPr lang="en-US" sz="2400" dirty="0">
                <a:latin typeface="Roboto" panose="02000000000000000000" pitchFamily="2" charset="0"/>
                <a:ea typeface="Roboto" panose="02000000000000000000" pitchFamily="2" charset="0"/>
              </a:rPr>
              <a:t>, as well as information about access to data and programs.</a:t>
            </a:r>
          </a:p>
        </p:txBody>
      </p:sp>
      <p:pic>
        <p:nvPicPr>
          <p:cNvPr id="6" name="Picture 5">
            <a:extLst>
              <a:ext uri="{FF2B5EF4-FFF2-40B4-BE49-F238E27FC236}">
                <a16:creationId xmlns:a16="http://schemas.microsoft.com/office/drawing/2014/main" id="{F310930A-874E-4393-AE27-93C7DD69D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65655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415" y="6488077"/>
            <a:ext cx="5020285" cy="276999"/>
          </a:xfrm>
          <a:prstGeom prst="rect">
            <a:avLst/>
          </a:prstGeom>
          <a:noFill/>
        </p:spPr>
        <p:txBody>
          <a:bodyPr wrap="none" rtlCol="0">
            <a:spAutoFit/>
          </a:bodyPr>
          <a:lstStyle/>
          <a:p>
            <a:r>
              <a:rPr lang="en-US" sz="1200" dirty="0"/>
              <a:t>Source: https://grants.nih.gov/grants/guide/notice-files/NOT-OD-03-032.html</a:t>
            </a:r>
          </a:p>
        </p:txBody>
      </p:sp>
      <p:sp>
        <p:nvSpPr>
          <p:cNvPr id="2" name="Content Placeholder 1"/>
          <p:cNvSpPr>
            <a:spLocks noGrp="1"/>
          </p:cNvSpPr>
          <p:nvPr>
            <p:ph type="body" sz="quarter" idx="13"/>
          </p:nvPr>
        </p:nvSpPr>
        <p:spPr/>
        <p:txBody>
          <a:bodyPr>
            <a:normAutofit/>
          </a:bodyPr>
          <a:lstStyle/>
          <a:p>
            <a:r>
              <a:rPr lang="en-US" sz="2400" b="1" dirty="0">
                <a:latin typeface="+mj-lt"/>
              </a:rPr>
              <a:t>NIH: </a:t>
            </a:r>
            <a:r>
              <a:rPr lang="en-US" sz="2400" dirty="0">
                <a:latin typeface="+mj-lt"/>
              </a:rPr>
              <a:t>Endorses the </a:t>
            </a:r>
            <a:r>
              <a:rPr lang="en-US" sz="2400" b="1" dirty="0">
                <a:solidFill>
                  <a:srgbClr val="FF0000"/>
                </a:solidFill>
                <a:latin typeface="+mj-lt"/>
              </a:rPr>
              <a:t>sharing of final research data </a:t>
            </a:r>
            <a:r>
              <a:rPr lang="en-US" sz="2400" dirty="0">
                <a:latin typeface="+mj-lt"/>
              </a:rPr>
              <a:t>to serve these and other important scientific goals. The NIH expects and supports the timely release and sharing of final research data from NIH-supported studies for use by other researchers. </a:t>
            </a:r>
          </a:p>
          <a:p>
            <a:endParaRPr lang="en-US" sz="2400" b="1" dirty="0">
              <a:solidFill>
                <a:srgbClr val="FF0000"/>
              </a:solidFill>
              <a:latin typeface="+mj-lt"/>
            </a:endParaRPr>
          </a:p>
          <a:p>
            <a:r>
              <a:rPr lang="en-US" sz="2400" b="1" dirty="0">
                <a:latin typeface="+mj-lt"/>
              </a:rPr>
              <a:t>NSF: </a:t>
            </a:r>
            <a:r>
              <a:rPr lang="en-US" sz="2400" dirty="0">
                <a:latin typeface="+mj-lt"/>
              </a:rPr>
              <a:t>Investigators are expected to share with other researchers, at no more than incremental cost and within a reasonable time, </a:t>
            </a:r>
            <a:r>
              <a:rPr lang="en-US" sz="2400" b="1" dirty="0">
                <a:solidFill>
                  <a:srgbClr val="FF0000"/>
                </a:solidFill>
                <a:latin typeface="+mj-lt"/>
              </a:rPr>
              <a:t>the primary data, samples, physical collections and other supporting materials, as well as share software and inventions</a:t>
            </a:r>
            <a:endParaRPr lang="en-US" sz="2400" dirty="0">
              <a:latin typeface="+mj-lt"/>
            </a:endParaRPr>
          </a:p>
          <a:p>
            <a:endParaRPr lang="en-US" sz="2400" b="1" dirty="0">
              <a:solidFill>
                <a:srgbClr val="FF0000"/>
              </a:solidFill>
              <a:latin typeface="+mj-lt"/>
            </a:endParaRPr>
          </a:p>
        </p:txBody>
      </p:sp>
      <p:sp>
        <p:nvSpPr>
          <p:cNvPr id="7" name="Title 1"/>
          <p:cNvSpPr txBox="1">
            <a:spLocks/>
          </p:cNvSpPr>
          <p:nvPr/>
        </p:nvSpPr>
        <p:spPr>
          <a:xfrm>
            <a:off x="685800" y="721538"/>
            <a:ext cx="10515600" cy="68657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Funders are Requiring This</a:t>
            </a:r>
          </a:p>
        </p:txBody>
      </p:sp>
      <p:pic>
        <p:nvPicPr>
          <p:cNvPr id="6" name="Picture 5">
            <a:extLst>
              <a:ext uri="{FF2B5EF4-FFF2-40B4-BE49-F238E27FC236}">
                <a16:creationId xmlns:a16="http://schemas.microsoft.com/office/drawing/2014/main" id="{DCC19105-E82F-4CFF-96DF-BCFC46EA7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5967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620183" y="1789955"/>
            <a:ext cx="11571817" cy="3998913"/>
          </a:xfrm>
        </p:spPr>
        <p:txBody>
          <a:bodyPr>
            <a:normAutofit fontScale="77500" lnSpcReduction="20000"/>
          </a:bodyPr>
          <a:lstStyle/>
          <a:p>
            <a:pPr>
              <a:buFont typeface="Wingdings" panose="05000000000000000000" pitchFamily="2" charset="2"/>
              <a:buChar char="v"/>
            </a:pPr>
            <a:r>
              <a:rPr lang="en-US" dirty="0">
                <a:latin typeface="+mj-lt"/>
              </a:rPr>
              <a:t>When reproduction materials are available:</a:t>
            </a:r>
          </a:p>
          <a:p>
            <a:pPr lvl="1">
              <a:buFont typeface="Wingdings" panose="05000000000000000000" pitchFamily="2" charset="2"/>
              <a:buChar char="v"/>
            </a:pPr>
            <a:r>
              <a:rPr lang="en-US" dirty="0">
                <a:latin typeface="+mj-lt"/>
              </a:rPr>
              <a:t>Allows scientists to test and replicate each others’ findings</a:t>
            </a:r>
          </a:p>
          <a:p>
            <a:pPr lvl="1">
              <a:buFont typeface="Wingdings" panose="05000000000000000000" pitchFamily="2" charset="2"/>
              <a:buChar char="v"/>
            </a:pPr>
            <a:r>
              <a:rPr lang="en-US" dirty="0">
                <a:latin typeface="+mj-lt"/>
              </a:rPr>
              <a:t>Encourages diversity of analysis and opinions. Researchers having access to the same materials can challenge each other’s analyses and conclusions.</a:t>
            </a:r>
          </a:p>
          <a:p>
            <a:pPr lvl="1">
              <a:buFont typeface="Wingdings" panose="05000000000000000000" pitchFamily="2" charset="2"/>
              <a:buChar char="v"/>
            </a:pPr>
            <a:r>
              <a:rPr lang="en-US" dirty="0">
                <a:latin typeface="+mj-lt"/>
              </a:rPr>
              <a:t>Promotes new research and allows for the testing of new or alternative methods. </a:t>
            </a:r>
          </a:p>
          <a:p>
            <a:pPr lvl="1">
              <a:buFont typeface="Wingdings" panose="05000000000000000000" pitchFamily="2" charset="2"/>
              <a:buChar char="v"/>
            </a:pPr>
            <a:r>
              <a:rPr lang="en-US" dirty="0">
                <a:latin typeface="+mj-lt"/>
              </a:rPr>
              <a:t>Improves methods of data collection and measurement through the scrutiny of others by allowing the scientific community to reach consensus on methods.</a:t>
            </a:r>
          </a:p>
          <a:p>
            <a:pPr lvl="1">
              <a:buFont typeface="Wingdings" panose="05000000000000000000" pitchFamily="2" charset="2"/>
              <a:buChar char="v"/>
            </a:pPr>
            <a:r>
              <a:rPr lang="en-US" dirty="0">
                <a:latin typeface="+mj-lt"/>
              </a:rPr>
              <a:t>Reduces costs by avoiding duplicate data collection efforts. </a:t>
            </a:r>
          </a:p>
          <a:p>
            <a:pPr lvl="1">
              <a:buFont typeface="Wingdings" panose="05000000000000000000" pitchFamily="2" charset="2"/>
              <a:buChar char="v"/>
            </a:pPr>
            <a:r>
              <a:rPr lang="en-US" dirty="0">
                <a:latin typeface="+mj-lt"/>
              </a:rPr>
              <a:t>Provides an important resource for training in research. Secondary data are extremely valuable to students, who then have access to high-quality data as a model for their own work.</a:t>
            </a:r>
          </a:p>
        </p:txBody>
      </p:sp>
      <p:sp>
        <p:nvSpPr>
          <p:cNvPr id="8" name="Rectangle 7"/>
          <p:cNvSpPr/>
          <p:nvPr/>
        </p:nvSpPr>
        <p:spPr>
          <a:xfrm>
            <a:off x="219075" y="6510528"/>
            <a:ext cx="8324850" cy="276999"/>
          </a:xfrm>
          <a:prstGeom prst="rect">
            <a:avLst/>
          </a:prstGeom>
        </p:spPr>
        <p:txBody>
          <a:bodyPr wrap="square">
            <a:spAutoFit/>
          </a:bodyPr>
          <a:lstStyle/>
          <a:p>
            <a:r>
              <a:rPr lang="en-US" sz="1200" dirty="0"/>
              <a:t>Source: https://www.icpsr.umich.edu/icpsrweb/content/deposit/guide/index.html</a:t>
            </a:r>
          </a:p>
        </p:txBody>
      </p:sp>
      <p:sp>
        <p:nvSpPr>
          <p:cNvPr id="35" name="Title 1"/>
          <p:cNvSpPr txBox="1">
            <a:spLocks/>
          </p:cNvSpPr>
          <p:nvPr/>
        </p:nvSpPr>
        <p:spPr>
          <a:xfrm>
            <a:off x="1121001" y="397734"/>
            <a:ext cx="11061855"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sz="3200" b="1" dirty="0">
                <a:solidFill>
                  <a:schemeClr val="tx1"/>
                </a:solidFill>
              </a:rPr>
              <a:t>Why prepare your </a:t>
            </a:r>
            <a:r>
              <a:rPr lang="en-US" sz="3200" b="1" dirty="0" err="1">
                <a:solidFill>
                  <a:schemeClr val="tx1"/>
                </a:solidFill>
              </a:rPr>
              <a:t>rm</a:t>
            </a:r>
            <a:r>
              <a:rPr lang="en-US" sz="3200" b="1" dirty="0">
                <a:solidFill>
                  <a:schemeClr val="tx1"/>
                </a:solidFill>
              </a:rPr>
              <a:t>?  </a:t>
            </a:r>
          </a:p>
          <a:p>
            <a:r>
              <a:rPr lang="en-US" sz="3200" b="1" dirty="0">
                <a:solidFill>
                  <a:schemeClr val="tx1"/>
                </a:solidFill>
              </a:rPr>
              <a:t>For better science</a:t>
            </a:r>
          </a:p>
        </p:txBody>
      </p:sp>
      <p:pic>
        <p:nvPicPr>
          <p:cNvPr id="6" name="Picture 5">
            <a:extLst>
              <a:ext uri="{FF2B5EF4-FFF2-40B4-BE49-F238E27FC236}">
                <a16:creationId xmlns:a16="http://schemas.microsoft.com/office/drawing/2014/main" id="{8A09231B-DDB6-487A-8E6B-7F4C9686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84174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F4A-42AE-4517-B392-94D3C90A9D03}"/>
              </a:ext>
            </a:extLst>
          </p:cNvPr>
          <p:cNvSpPr>
            <a:spLocks noGrp="1"/>
          </p:cNvSpPr>
          <p:nvPr>
            <p:ph type="title"/>
          </p:nvPr>
        </p:nvSpPr>
        <p:spPr>
          <a:xfrm>
            <a:off x="1447800" y="3086100"/>
            <a:ext cx="8991600" cy="685800"/>
          </a:xfrm>
        </p:spPr>
        <p:txBody>
          <a:bodyPr/>
          <a:lstStyle/>
          <a:p>
            <a:r>
              <a:rPr lang="en-US" b="1" dirty="0">
                <a:solidFill>
                  <a:schemeClr val="tx1"/>
                </a:solidFill>
              </a:rPr>
              <a:t>Reproduction of Results Service (R Squared)</a:t>
            </a:r>
          </a:p>
        </p:txBody>
      </p:sp>
      <p:pic>
        <p:nvPicPr>
          <p:cNvPr id="4" name="Picture 3">
            <a:extLst>
              <a:ext uri="{FF2B5EF4-FFF2-40B4-BE49-F238E27FC236}">
                <a16:creationId xmlns:a16="http://schemas.microsoft.com/office/drawing/2014/main" id="{CBCDED31-A8F5-41FC-9783-BBA56F0991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82435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839788" y="1681163"/>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2" name="Content Placeholder 3"/>
          <p:cNvSpPr>
            <a:spLocks noGrp="1"/>
          </p:cNvSpPr>
          <p:nvPr>
            <p:ph type="body" sz="quarter" idx="13"/>
          </p:nvPr>
        </p:nvSpPr>
        <p:spPr>
          <a:xfrm>
            <a:off x="33528" y="2093118"/>
            <a:ext cx="6449219" cy="3998913"/>
          </a:xfrm>
          <a:prstGeom prst="rect">
            <a:avLst/>
          </a:prstGeom>
        </p:spPr>
        <p:txBody>
          <a:bodyPr>
            <a:normAutofit fontScale="85000" lnSpcReduction="10000"/>
          </a:bodyPr>
          <a:lstStyle/>
          <a:p>
            <a:r>
              <a:rPr lang="en-US" dirty="0">
                <a:latin typeface="+mj-lt"/>
              </a:rPr>
              <a:t>Ensure:</a:t>
            </a:r>
          </a:p>
          <a:p>
            <a:pPr lvl="1"/>
            <a:r>
              <a:rPr lang="en-US" dirty="0">
                <a:latin typeface="+mj-lt"/>
              </a:rPr>
              <a:t>The results reproduce… </a:t>
            </a:r>
            <a:r>
              <a:rPr lang="en-US" i="1" dirty="0">
                <a:latin typeface="+mj-lt"/>
              </a:rPr>
              <a:t>Peace of mind!</a:t>
            </a:r>
          </a:p>
          <a:p>
            <a:pPr lvl="1"/>
            <a:r>
              <a:rPr lang="en-US" dirty="0">
                <a:latin typeface="+mj-lt"/>
              </a:rPr>
              <a:t>The code works and does not break!</a:t>
            </a:r>
          </a:p>
          <a:p>
            <a:pPr lvl="2"/>
            <a:r>
              <a:rPr lang="en-US" dirty="0">
                <a:latin typeface="+mj-lt"/>
              </a:rPr>
              <a:t>Suggest code improvements</a:t>
            </a:r>
          </a:p>
          <a:p>
            <a:pPr lvl="1"/>
            <a:r>
              <a:rPr lang="en-US" dirty="0">
                <a:latin typeface="+mj-lt"/>
              </a:rPr>
              <a:t>The process is transparent</a:t>
            </a:r>
          </a:p>
          <a:p>
            <a:r>
              <a:rPr lang="en-US" dirty="0">
                <a:latin typeface="+mj-lt"/>
              </a:rPr>
              <a:t>Publication- and archival-ready, easy-to-use Reproducibility Package</a:t>
            </a:r>
          </a:p>
          <a:p>
            <a:pPr lvl="1"/>
            <a:r>
              <a:rPr lang="en-GB" dirty="0">
                <a:latin typeface="+mj-lt"/>
              </a:rPr>
              <a:t>Well-documented, easily-understandable package of Reproduction Materials</a:t>
            </a:r>
          </a:p>
          <a:p>
            <a:endParaRPr lang="en-US" dirty="0">
              <a:latin typeface="+mj-lt"/>
            </a:endParaRPr>
          </a:p>
          <a:p>
            <a:endParaRPr lang="en-US" dirty="0">
              <a:latin typeface="+mj-lt"/>
            </a:endParaRPr>
          </a:p>
        </p:txBody>
      </p:sp>
      <p:sp>
        <p:nvSpPr>
          <p:cNvPr id="14" name="Content Placeholder 5"/>
          <p:cNvSpPr>
            <a:spLocks noGrp="1"/>
          </p:cNvSpPr>
          <p:nvPr>
            <p:ph sz="quarter" idx="4294967295"/>
          </p:nvPr>
        </p:nvSpPr>
        <p:spPr>
          <a:xfrm>
            <a:off x="6227160" y="2093118"/>
            <a:ext cx="5865812" cy="3684588"/>
          </a:xfrm>
          <a:prstGeom prst="rect">
            <a:avLst/>
          </a:prstGeom>
        </p:spPr>
        <p:txBody>
          <a:bodyPr>
            <a:normAutofit fontScale="85000" lnSpcReduction="10000"/>
          </a:bodyPr>
          <a:lstStyle/>
          <a:p>
            <a:r>
              <a:rPr lang="en-US" dirty="0">
                <a:latin typeface="+mj-lt"/>
              </a:rPr>
              <a:t>Host the Reproducibility Package in the CCSS Data and Reproduction Archive</a:t>
            </a:r>
          </a:p>
          <a:p>
            <a:pPr lvl="1"/>
            <a:r>
              <a:rPr lang="en-US" dirty="0">
                <a:latin typeface="+mj-lt"/>
              </a:rPr>
              <a:t>Create a study catalog</a:t>
            </a:r>
          </a:p>
          <a:p>
            <a:pPr lvl="1"/>
            <a:r>
              <a:rPr lang="en-US" dirty="0">
                <a:latin typeface="+mj-lt"/>
              </a:rPr>
              <a:t>Ease of access to data and code </a:t>
            </a:r>
          </a:p>
          <a:p>
            <a:pPr lvl="1"/>
            <a:r>
              <a:rPr lang="en-US" dirty="0">
                <a:latin typeface="+mj-lt"/>
              </a:rPr>
              <a:t>Provide a DOI for the journal to use</a:t>
            </a:r>
          </a:p>
          <a:p>
            <a:pPr lvl="1"/>
            <a:r>
              <a:rPr lang="en-US" dirty="0">
                <a:latin typeface="+mj-lt"/>
              </a:rPr>
              <a:t>Implement appropriate access settings</a:t>
            </a:r>
          </a:p>
          <a:p>
            <a:pPr lvl="1"/>
            <a:r>
              <a:rPr lang="en-US" dirty="0">
                <a:latin typeface="+mj-lt"/>
              </a:rPr>
              <a:t>Provide alternative metrics</a:t>
            </a:r>
          </a:p>
        </p:txBody>
      </p:sp>
      <p:sp>
        <p:nvSpPr>
          <p:cNvPr id="7" name="Title 1"/>
          <p:cNvSpPr txBox="1">
            <a:spLocks/>
          </p:cNvSpPr>
          <p:nvPr/>
        </p:nvSpPr>
        <p:spPr>
          <a:xfrm>
            <a:off x="664336" y="552029"/>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All-in-one service for Results Reproduction</a:t>
            </a:r>
          </a:p>
        </p:txBody>
      </p:sp>
      <p:pic>
        <p:nvPicPr>
          <p:cNvPr id="9" name="Picture 8">
            <a:extLst>
              <a:ext uri="{FF2B5EF4-FFF2-40B4-BE49-F238E27FC236}">
                <a16:creationId xmlns:a16="http://schemas.microsoft.com/office/drawing/2014/main" id="{9D473A9F-9B3D-460B-928A-1DC7F12FA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5684044"/>
            <a:ext cx="1828800" cy="438912"/>
          </a:xfrm>
          <a:prstGeom prst="rect">
            <a:avLst/>
          </a:prstGeom>
        </p:spPr>
      </p:pic>
    </p:spTree>
    <p:extLst>
      <p:ext uri="{BB962C8B-B14F-4D97-AF65-F5344CB8AC3E}">
        <p14:creationId xmlns:p14="http://schemas.microsoft.com/office/powerpoint/2010/main" val="129093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217223-5410-C84A-BA0E-DDB571A7C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 y="3552865"/>
            <a:ext cx="11323320" cy="47913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DDDD49CD-41A4-2342-AC9C-46F502E3B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9705" y="2445943"/>
            <a:ext cx="2120900" cy="968046"/>
          </a:xfrm>
          <a:prstGeom prst="rect">
            <a:avLst/>
          </a:prstGeom>
        </p:spPr>
      </p:pic>
      <p:sp>
        <p:nvSpPr>
          <p:cNvPr id="7" name="Rounded Rectangle 6">
            <a:extLst>
              <a:ext uri="{FF2B5EF4-FFF2-40B4-BE49-F238E27FC236}">
                <a16:creationId xmlns:a16="http://schemas.microsoft.com/office/drawing/2014/main" id="{0D659A07-DE2B-3B45-BE67-EE8A07315B4F}"/>
              </a:ext>
            </a:extLst>
          </p:cNvPr>
          <p:cNvSpPr/>
          <p:nvPr/>
        </p:nvSpPr>
        <p:spPr>
          <a:xfrm>
            <a:off x="400050" y="3471895"/>
            <a:ext cx="754380" cy="625702"/>
          </a:xfrm>
          <a:prstGeom prst="roundRect">
            <a:avLst>
              <a:gd name="adj" fmla="val 10204"/>
            </a:avLst>
          </a:prstGeom>
          <a:noFill/>
          <a:ln w="38100">
            <a:solidFill>
              <a:srgbClr val="A3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C4BCBD3-737F-F546-B37E-0E6EE35EF6A7}"/>
              </a:ext>
            </a:extLst>
          </p:cNvPr>
          <p:cNvSpPr/>
          <p:nvPr/>
        </p:nvSpPr>
        <p:spPr>
          <a:xfrm>
            <a:off x="4490112" y="3476976"/>
            <a:ext cx="550517" cy="625702"/>
          </a:xfrm>
          <a:prstGeom prst="roundRect">
            <a:avLst>
              <a:gd name="adj" fmla="val 10204"/>
            </a:avLst>
          </a:prstGeom>
          <a:noFill/>
          <a:ln w="38100">
            <a:solidFill>
              <a:srgbClr val="A3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ACB83C0-C495-0345-8D8B-C502BA6A86D9}"/>
              </a:ext>
            </a:extLst>
          </p:cNvPr>
          <p:cNvSpPr/>
          <p:nvPr/>
        </p:nvSpPr>
        <p:spPr>
          <a:xfrm>
            <a:off x="9775190" y="3479583"/>
            <a:ext cx="754380" cy="625702"/>
          </a:xfrm>
          <a:prstGeom prst="roundRect">
            <a:avLst>
              <a:gd name="adj" fmla="val 10204"/>
            </a:avLst>
          </a:prstGeom>
          <a:noFill/>
          <a:ln w="38100">
            <a:solidFill>
              <a:srgbClr val="A3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47D61A1C-A5FC-834C-B3DF-FBD655848A02}"/>
              </a:ext>
            </a:extLst>
          </p:cNvPr>
          <p:cNvSpPr/>
          <p:nvPr/>
        </p:nvSpPr>
        <p:spPr>
          <a:xfrm>
            <a:off x="0" y="5609641"/>
            <a:ext cx="2800350" cy="479138"/>
          </a:xfrm>
          <a:prstGeom prst="rightArrow">
            <a:avLst>
              <a:gd name="adj1" fmla="val 50000"/>
              <a:gd name="adj2" fmla="val 76667"/>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4A4DC0F-7E97-914A-AA6B-B9DC8E7B8BA1}"/>
              </a:ext>
            </a:extLst>
          </p:cNvPr>
          <p:cNvSpPr txBox="1"/>
          <p:nvPr/>
        </p:nvSpPr>
        <p:spPr>
          <a:xfrm>
            <a:off x="2903220" y="5655361"/>
            <a:ext cx="8854440" cy="646331"/>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The buttons that appear on your screen may vary a little.  If you find you are missing a critical button, you may need to update the Zoom client application on your computer workstation.</a:t>
            </a:r>
          </a:p>
        </p:txBody>
      </p:sp>
      <p:sp>
        <p:nvSpPr>
          <p:cNvPr id="12" name="TextBox 11">
            <a:extLst>
              <a:ext uri="{FF2B5EF4-FFF2-40B4-BE49-F238E27FC236}">
                <a16:creationId xmlns:a16="http://schemas.microsoft.com/office/drawing/2014/main" id="{73476223-9013-FB4C-A131-C1A0A0B0F37C}"/>
              </a:ext>
            </a:extLst>
          </p:cNvPr>
          <p:cNvSpPr txBox="1"/>
          <p:nvPr/>
        </p:nvSpPr>
        <p:spPr>
          <a:xfrm>
            <a:off x="378823" y="1952962"/>
            <a:ext cx="2335530" cy="923330"/>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Mute your microphone whenever you are not speaking to the group.</a:t>
            </a:r>
          </a:p>
        </p:txBody>
      </p:sp>
      <p:sp>
        <p:nvSpPr>
          <p:cNvPr id="13" name="TextBox 12">
            <a:extLst>
              <a:ext uri="{FF2B5EF4-FFF2-40B4-BE49-F238E27FC236}">
                <a16:creationId xmlns:a16="http://schemas.microsoft.com/office/drawing/2014/main" id="{F63CE84B-54A3-1944-A534-F0A229C90D15}"/>
              </a:ext>
            </a:extLst>
          </p:cNvPr>
          <p:cNvSpPr txBox="1"/>
          <p:nvPr/>
        </p:nvSpPr>
        <p:spPr>
          <a:xfrm>
            <a:off x="4433530" y="4178567"/>
            <a:ext cx="4516304" cy="1200329"/>
          </a:xfrm>
          <a:prstGeom prst="rect">
            <a:avLst/>
          </a:prstGeom>
          <a:noFill/>
        </p:spPr>
        <p:txBody>
          <a:bodyPr wrap="square" lIns="91440" tIns="45720" rIns="91440" bIns="45720" rtlCol="0" anchor="t">
            <a:spAutoFit/>
          </a:bodyPr>
          <a:lstStyle/>
          <a:p>
            <a:r>
              <a:rPr lang="en-US" dirty="0">
                <a:latin typeface="Roboto Condensed" panose="02000000000000000000" pitchFamily="2" charset="0"/>
                <a:ea typeface="Roboto Condensed" panose="02000000000000000000" pitchFamily="2" charset="0"/>
              </a:rPr>
              <a:t>Keep the chat window open.  Feel free to send questions or comments via chat at any time.</a:t>
            </a:r>
          </a:p>
          <a:p>
            <a:r>
              <a:rPr lang="en-US" i="1" dirty="0">
                <a:solidFill>
                  <a:srgbClr val="00356B"/>
                </a:solidFill>
                <a:latin typeface="Roboto Condensed"/>
                <a:ea typeface="Roboto Condensed"/>
              </a:rPr>
              <a:t>For immediate technical issues, send a direct chat to Kimberly.</a:t>
            </a:r>
            <a:endParaRPr lang="en-US" i="1" dirty="0">
              <a:solidFill>
                <a:srgbClr val="00356B"/>
              </a:solidFill>
              <a:latin typeface="Roboto Condensed" panose="02000000000000000000" pitchFamily="2" charset="0"/>
              <a:ea typeface="Roboto Condensed" panose="02000000000000000000" pitchFamily="2" charset="0"/>
            </a:endParaRPr>
          </a:p>
        </p:txBody>
      </p:sp>
      <p:sp>
        <p:nvSpPr>
          <p:cNvPr id="14" name="TextBox 13">
            <a:extLst>
              <a:ext uri="{FF2B5EF4-FFF2-40B4-BE49-F238E27FC236}">
                <a16:creationId xmlns:a16="http://schemas.microsoft.com/office/drawing/2014/main" id="{03E1371A-88DF-1B4D-89CC-DFDF9ADBA22C}"/>
              </a:ext>
            </a:extLst>
          </p:cNvPr>
          <p:cNvSpPr txBox="1"/>
          <p:nvPr/>
        </p:nvSpPr>
        <p:spPr>
          <a:xfrm>
            <a:off x="8949834" y="692150"/>
            <a:ext cx="3057098" cy="1477328"/>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Use reaction emojis to express yourself without having to use the mic. If you would like to speak to the group, use the “Raise Hand” button.</a:t>
            </a:r>
          </a:p>
        </p:txBody>
      </p:sp>
      <p:pic>
        <p:nvPicPr>
          <p:cNvPr id="15" name="Picture 14">
            <a:extLst>
              <a:ext uri="{FF2B5EF4-FFF2-40B4-BE49-F238E27FC236}">
                <a16:creationId xmlns:a16="http://schemas.microsoft.com/office/drawing/2014/main" id="{CCC701E7-6FFB-8740-9DE0-DB7FAD13894B}"/>
              </a:ext>
            </a:extLst>
          </p:cNvPr>
          <p:cNvPicPr>
            <a:picLocks noChangeAspect="1"/>
          </p:cNvPicPr>
          <p:nvPr/>
        </p:nvPicPr>
        <p:blipFill rotWithShape="1">
          <a:blip r:embed="rId5"/>
          <a:srcRect t="2462"/>
          <a:stretch/>
        </p:blipFill>
        <p:spPr>
          <a:xfrm>
            <a:off x="4433530" y="954827"/>
            <a:ext cx="2343150" cy="2446512"/>
          </a:xfrm>
          <a:prstGeom prst="rect">
            <a:avLst/>
          </a:prstGeom>
          <a:ln>
            <a:solidFill>
              <a:schemeClr val="tx1">
                <a:lumMod val="85000"/>
                <a:lumOff val="15000"/>
              </a:schemeClr>
            </a:solidFill>
          </a:ln>
        </p:spPr>
      </p:pic>
    </p:spTree>
    <p:extLst>
      <p:ext uri="{BB962C8B-B14F-4D97-AF65-F5344CB8AC3E}">
        <p14:creationId xmlns:p14="http://schemas.microsoft.com/office/powerpoint/2010/main" val="155309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1331934" y="3220275"/>
            <a:ext cx="7461502" cy="315635"/>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R-Squared</a:t>
            </a:r>
          </a:p>
        </p:txBody>
      </p:sp>
      <p:sp>
        <p:nvSpPr>
          <p:cNvPr id="132" name="Rectangle 131"/>
          <p:cNvSpPr/>
          <p:nvPr/>
        </p:nvSpPr>
        <p:spPr>
          <a:xfrm>
            <a:off x="3461719" y="5183459"/>
            <a:ext cx="2193324" cy="430887"/>
          </a:xfrm>
          <a:prstGeom prst="rect">
            <a:avLst/>
          </a:prstGeom>
          <a:solidFill>
            <a:srgbClr val="C5655B"/>
          </a:solidFill>
          <a:ln>
            <a:noFill/>
          </a:ln>
        </p:spPr>
        <p:txBody>
          <a:bodyPr wrap="square">
            <a:spAutoFit/>
          </a:bodyPr>
          <a:lstStyle/>
          <a:p>
            <a:pPr algn="ctr" defTabSz="2951785"/>
            <a:r>
              <a:rPr lang="en-US" sz="1100" kern="100">
                <a:solidFill>
                  <a:prstClr val="black"/>
                </a:solidFill>
                <a:ea typeface="SimSun" panose="02010600030101010101" pitchFamily="2" charset="-122"/>
              </a:rPr>
              <a:t>Discuss with client and make necessary corrections</a:t>
            </a:r>
          </a:p>
        </p:txBody>
      </p:sp>
      <p:sp>
        <p:nvSpPr>
          <p:cNvPr id="134" name="Flowchart: Decision 133"/>
          <p:cNvSpPr/>
          <p:nvPr/>
        </p:nvSpPr>
        <p:spPr>
          <a:xfrm>
            <a:off x="1530132" y="3663751"/>
            <a:ext cx="1893241" cy="1095803"/>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Check Submission: Complete?</a:t>
            </a:r>
          </a:p>
        </p:txBody>
      </p:sp>
      <p:sp>
        <p:nvSpPr>
          <p:cNvPr id="135" name="Flowchart: Decision 134"/>
          <p:cNvSpPr/>
          <p:nvPr/>
        </p:nvSpPr>
        <p:spPr>
          <a:xfrm>
            <a:off x="3616907" y="3663751"/>
            <a:ext cx="1888666" cy="1084149"/>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Run Code:</a:t>
            </a:r>
          </a:p>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Error-free?</a:t>
            </a:r>
          </a:p>
        </p:txBody>
      </p:sp>
      <p:sp>
        <p:nvSpPr>
          <p:cNvPr id="144" name="Rectangle 143"/>
          <p:cNvSpPr/>
          <p:nvPr/>
        </p:nvSpPr>
        <p:spPr>
          <a:xfrm>
            <a:off x="7828946" y="4019181"/>
            <a:ext cx="818455"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Assemble Package</a:t>
            </a:r>
          </a:p>
        </p:txBody>
      </p:sp>
      <p:sp>
        <p:nvSpPr>
          <p:cNvPr id="152" name="Rectangle 151"/>
          <p:cNvSpPr/>
          <p:nvPr/>
        </p:nvSpPr>
        <p:spPr>
          <a:xfrm>
            <a:off x="1333680" y="3207906"/>
            <a:ext cx="7461502" cy="2679267"/>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cxnSp>
        <p:nvCxnSpPr>
          <p:cNvPr id="160" name="Straight Arrow Connector 159"/>
          <p:cNvCxnSpPr>
            <a:stCxn id="78" idx="3"/>
          </p:cNvCxnSpPr>
          <p:nvPr/>
        </p:nvCxnSpPr>
        <p:spPr>
          <a:xfrm>
            <a:off x="7460763" y="4210775"/>
            <a:ext cx="375808" cy="3559"/>
          </a:xfrm>
          <a:prstGeom prst="straightConnector1">
            <a:avLst/>
          </a:prstGeom>
          <a:noFill/>
          <a:ln w="9525" cap="flat" cmpd="sng" algn="ctr">
            <a:solidFill>
              <a:srgbClr val="4F81BD">
                <a:shade val="95000"/>
                <a:satMod val="105000"/>
              </a:srgbClr>
            </a:solidFill>
            <a:prstDash val="solid"/>
            <a:tailEnd type="triangle"/>
          </a:ln>
          <a:effectLst/>
        </p:spPr>
      </p:cxnSp>
      <p:sp>
        <p:nvSpPr>
          <p:cNvPr id="162" name="TextBox 161"/>
          <p:cNvSpPr txBox="1"/>
          <p:nvPr/>
        </p:nvSpPr>
        <p:spPr>
          <a:xfrm>
            <a:off x="3332947" y="4249463"/>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3" name="TextBox 162"/>
          <p:cNvSpPr txBox="1"/>
          <p:nvPr/>
        </p:nvSpPr>
        <p:spPr>
          <a:xfrm>
            <a:off x="5447739" y="4246985"/>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4" name="TextBox 163"/>
          <p:cNvSpPr txBox="1"/>
          <p:nvPr/>
        </p:nvSpPr>
        <p:spPr>
          <a:xfrm>
            <a:off x="7424495" y="4188111"/>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5" name="TextBox 164"/>
          <p:cNvSpPr txBox="1"/>
          <p:nvPr/>
        </p:nvSpPr>
        <p:spPr>
          <a:xfrm>
            <a:off x="2407931" y="4901014"/>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sp>
        <p:nvSpPr>
          <p:cNvPr id="166" name="TextBox 165"/>
          <p:cNvSpPr txBox="1"/>
          <p:nvPr/>
        </p:nvSpPr>
        <p:spPr>
          <a:xfrm>
            <a:off x="4602418" y="4901014"/>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sp>
        <p:nvSpPr>
          <p:cNvPr id="167" name="TextBox 166"/>
          <p:cNvSpPr txBox="1"/>
          <p:nvPr/>
        </p:nvSpPr>
        <p:spPr>
          <a:xfrm>
            <a:off x="6510525" y="4901014"/>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No</a:t>
            </a:r>
          </a:p>
        </p:txBody>
      </p:sp>
      <p:cxnSp>
        <p:nvCxnSpPr>
          <p:cNvPr id="169" name="Straight Arrow Connector 168"/>
          <p:cNvCxnSpPr/>
          <p:nvPr/>
        </p:nvCxnSpPr>
        <p:spPr>
          <a:xfrm flipV="1">
            <a:off x="3891060" y="4475960"/>
            <a:ext cx="149846" cy="128745"/>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171" name="Straight Arrow Connector 170"/>
          <p:cNvCxnSpPr>
            <a:stCxn id="134" idx="3"/>
            <a:endCxn id="135" idx="1"/>
          </p:cNvCxnSpPr>
          <p:nvPr/>
        </p:nvCxnSpPr>
        <p:spPr>
          <a:xfrm flipV="1">
            <a:off x="3423373" y="4205826"/>
            <a:ext cx="193534" cy="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p:cNvCxnSpPr>
            <a:cxnSpLocks/>
            <a:endCxn id="132" idx="3"/>
          </p:cNvCxnSpPr>
          <p:nvPr/>
        </p:nvCxnSpPr>
        <p:spPr>
          <a:xfrm rot="5400000">
            <a:off x="5798482" y="4614360"/>
            <a:ext cx="641105" cy="92798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35" idx="2"/>
            <a:endCxn id="132" idx="0"/>
          </p:cNvCxnSpPr>
          <p:nvPr/>
        </p:nvCxnSpPr>
        <p:spPr>
          <a:xfrm flipH="1">
            <a:off x="4558381" y="4747900"/>
            <a:ext cx="2859" cy="4355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134" idx="2"/>
            <a:endCxn id="132" idx="1"/>
          </p:cNvCxnSpPr>
          <p:nvPr/>
        </p:nvCxnSpPr>
        <p:spPr>
          <a:xfrm rot="16200000" flipH="1">
            <a:off x="2649562" y="4586745"/>
            <a:ext cx="639349" cy="98496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cxnSpLocks/>
            <a:stCxn id="135" idx="3"/>
          </p:cNvCxnSpPr>
          <p:nvPr/>
        </p:nvCxnSpPr>
        <p:spPr>
          <a:xfrm>
            <a:off x="5505573" y="4205826"/>
            <a:ext cx="199712" cy="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1805" y="2711622"/>
            <a:ext cx="990998" cy="488489"/>
          </a:xfrm>
          <a:prstGeom prst="ellipse">
            <a:avLst/>
          </a:prstGeom>
          <a:solidFill>
            <a:srgbClr val="92D050"/>
          </a:solidFill>
          <a:ln w="25400" cap="flat" cmpd="sng" algn="ctr">
            <a:solidFill>
              <a:srgbClr val="9BBB59">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100" cap="none" spc="0" normalizeH="0" baseline="0" noProof="0" dirty="0">
                <a:ln>
                  <a:noFill/>
                </a:ln>
                <a:solidFill>
                  <a:prstClr val="black"/>
                </a:solidFill>
                <a:effectLst/>
                <a:uLnTx/>
                <a:uFillTx/>
                <a:latin typeface="Calibri"/>
                <a:ea typeface="SimSun" panose="02010600030101010101" pitchFamily="2" charset="-122"/>
                <a:cs typeface="+mn-cs"/>
              </a:rPr>
              <a:t>Client Deposits</a:t>
            </a:r>
          </a:p>
        </p:txBody>
      </p:sp>
      <p:sp>
        <p:nvSpPr>
          <p:cNvPr id="182" name="Rectangle 181"/>
          <p:cNvSpPr/>
          <p:nvPr/>
        </p:nvSpPr>
        <p:spPr>
          <a:xfrm>
            <a:off x="7804968" y="4829516"/>
            <a:ext cx="866411" cy="707886"/>
          </a:xfrm>
          <a:prstGeom prst="rect">
            <a:avLst/>
          </a:prstGeom>
          <a:solidFill>
            <a:srgbClr val="92D050"/>
          </a:solidFill>
          <a:ln>
            <a:noFill/>
          </a:ln>
        </p:spPr>
        <p:txBody>
          <a:bodyPr wrap="square">
            <a:spAutoFit/>
          </a:bodyPr>
          <a:lstStyle/>
          <a:p>
            <a:pPr algn="ctr" defTabSz="2951785"/>
            <a:r>
              <a:rPr lang="en-US" sz="800" kern="100" dirty="0">
                <a:solidFill>
                  <a:prstClr val="black"/>
                </a:solidFill>
                <a:ea typeface="SimSun" panose="02010600030101010101" pitchFamily="2" charset="-122"/>
              </a:rPr>
              <a:t>Optional:</a:t>
            </a:r>
          </a:p>
          <a:p>
            <a:pPr algn="ctr" defTabSz="2951785"/>
            <a:r>
              <a:rPr lang="en-US" sz="800" kern="100" dirty="0">
                <a:solidFill>
                  <a:prstClr val="black"/>
                </a:solidFill>
                <a:ea typeface="SimSun" panose="02010600030101010101" pitchFamily="2" charset="-122"/>
              </a:rPr>
              <a:t>(prep catalog, mint DOI, data availability statement)</a:t>
            </a:r>
          </a:p>
        </p:txBody>
      </p:sp>
      <p:sp>
        <p:nvSpPr>
          <p:cNvPr id="93" name="Rectangle 92"/>
          <p:cNvSpPr/>
          <p:nvPr/>
        </p:nvSpPr>
        <p:spPr>
          <a:xfrm>
            <a:off x="10779692" y="3209765"/>
            <a:ext cx="1164234" cy="2679941"/>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10784167" y="3210965"/>
            <a:ext cx="1165838"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a:ea typeface="+mn-ea"/>
                <a:cs typeface="+mn-cs"/>
              </a:rPr>
              <a:t>Publication</a:t>
            </a:r>
          </a:p>
        </p:txBody>
      </p:sp>
      <p:sp>
        <p:nvSpPr>
          <p:cNvPr id="95" name="Rectangle 94"/>
          <p:cNvSpPr/>
          <p:nvPr/>
        </p:nvSpPr>
        <p:spPr>
          <a:xfrm>
            <a:off x="10900923" y="5106956"/>
            <a:ext cx="900529"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CISER Data Archive</a:t>
            </a:r>
          </a:p>
        </p:txBody>
      </p:sp>
      <p:sp>
        <p:nvSpPr>
          <p:cNvPr id="97" name="Rectangle 96"/>
          <p:cNvSpPr/>
          <p:nvPr/>
        </p:nvSpPr>
        <p:spPr>
          <a:xfrm>
            <a:off x="10903976" y="4472017"/>
            <a:ext cx="900529" cy="600164"/>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Journal-specified Repository</a:t>
            </a:r>
          </a:p>
        </p:txBody>
      </p:sp>
      <p:sp>
        <p:nvSpPr>
          <p:cNvPr id="98" name="Rectangle 97"/>
          <p:cNvSpPr/>
          <p:nvPr/>
        </p:nvSpPr>
        <p:spPr>
          <a:xfrm>
            <a:off x="2990531" y="4604704"/>
            <a:ext cx="900529" cy="261610"/>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Versioning</a:t>
            </a:r>
          </a:p>
        </p:txBody>
      </p:sp>
      <p:sp>
        <p:nvSpPr>
          <p:cNvPr id="78" name="Flowchart: Decision 77"/>
          <p:cNvSpPr/>
          <p:nvPr/>
        </p:nvSpPr>
        <p:spPr>
          <a:xfrm>
            <a:off x="5705285" y="3663751"/>
            <a:ext cx="1755478" cy="1094047"/>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Compare Results:</a:t>
            </a:r>
          </a:p>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Identical?</a:t>
            </a:r>
          </a:p>
        </p:txBody>
      </p:sp>
      <p:cxnSp>
        <p:nvCxnSpPr>
          <p:cNvPr id="28" name="Straight Arrow Connector 27"/>
          <p:cNvCxnSpPr>
            <a:cxnSpLocks/>
            <a:stCxn id="182" idx="0"/>
            <a:endCxn id="144" idx="2"/>
          </p:cNvCxnSpPr>
          <p:nvPr/>
        </p:nvCxnSpPr>
        <p:spPr>
          <a:xfrm flipV="1">
            <a:off x="8238174" y="4450068"/>
            <a:ext cx="0" cy="379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3" idx="3"/>
            <a:endCxn id="93" idx="1"/>
          </p:cNvCxnSpPr>
          <p:nvPr/>
        </p:nvCxnSpPr>
        <p:spPr>
          <a:xfrm>
            <a:off x="9870291" y="4549736"/>
            <a:ext cx="9094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0780336" y="4106547"/>
            <a:ext cx="1165838"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Archival Storage &amp;  Access</a:t>
            </a:r>
          </a:p>
        </p:txBody>
      </p:sp>
      <p:sp>
        <p:nvSpPr>
          <p:cNvPr id="84" name="Rectangle 83"/>
          <p:cNvSpPr/>
          <p:nvPr/>
        </p:nvSpPr>
        <p:spPr>
          <a:xfrm>
            <a:off x="10903977" y="3590450"/>
            <a:ext cx="900528" cy="428731"/>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Journal/</a:t>
            </a:r>
          </a:p>
          <a:p>
            <a:pPr algn="ctr" defTabSz="2951785"/>
            <a:r>
              <a:rPr lang="en-US" sz="1100" kern="100">
                <a:solidFill>
                  <a:prstClr val="black"/>
                </a:solidFill>
                <a:ea typeface="SimSun" panose="02010600030101010101" pitchFamily="2" charset="-122"/>
              </a:rPr>
              <a:t>ProQuest</a:t>
            </a:r>
          </a:p>
        </p:txBody>
      </p:sp>
      <p:sp>
        <p:nvSpPr>
          <p:cNvPr id="85" name="Rectangle 84"/>
          <p:cNvSpPr/>
          <p:nvPr/>
        </p:nvSpPr>
        <p:spPr>
          <a:xfrm>
            <a:off x="10900923" y="5580283"/>
            <a:ext cx="900529" cy="261610"/>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E-Commons</a:t>
            </a:r>
          </a:p>
        </p:txBody>
      </p:sp>
      <p:sp>
        <p:nvSpPr>
          <p:cNvPr id="87" name="Rectangle 86"/>
          <p:cNvSpPr/>
          <p:nvPr/>
        </p:nvSpPr>
        <p:spPr>
          <a:xfrm>
            <a:off x="7238498" y="2479915"/>
            <a:ext cx="750624" cy="584775"/>
          </a:xfrm>
          <a:prstGeom prst="rect">
            <a:avLst/>
          </a:prstGeom>
          <a:solidFill>
            <a:srgbClr val="92D050"/>
          </a:solidFill>
          <a:ln>
            <a:noFill/>
          </a:ln>
        </p:spPr>
        <p:txBody>
          <a:bodyPr wrap="square">
            <a:spAutoFit/>
          </a:bodyPr>
          <a:lstStyle/>
          <a:p>
            <a:pPr algn="ctr"/>
            <a:r>
              <a:rPr lang="en-US" sz="800" dirty="0"/>
              <a:t>Identify and apply quality improvement interventions</a:t>
            </a:r>
          </a:p>
        </p:txBody>
      </p:sp>
      <p:cxnSp>
        <p:nvCxnSpPr>
          <p:cNvPr id="68" name="Straight Arrow Connector 67"/>
          <p:cNvCxnSpPr>
            <a:cxnSpLocks/>
            <a:stCxn id="164" idx="0"/>
            <a:endCxn id="87" idx="2"/>
          </p:cNvCxnSpPr>
          <p:nvPr/>
        </p:nvCxnSpPr>
        <p:spPr>
          <a:xfrm flipV="1">
            <a:off x="7613810" y="3064690"/>
            <a:ext cx="0" cy="11234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p:cNvCxnSpPr>
            <a:cxnSpLocks/>
            <a:stCxn id="87" idx="1"/>
          </p:cNvCxnSpPr>
          <p:nvPr/>
        </p:nvCxnSpPr>
        <p:spPr>
          <a:xfrm flipH="1" flipV="1">
            <a:off x="5062685" y="2772302"/>
            <a:ext cx="2175813" cy="1"/>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sp>
        <p:nvSpPr>
          <p:cNvPr id="88" name="Oval 87"/>
          <p:cNvSpPr/>
          <p:nvPr/>
        </p:nvSpPr>
        <p:spPr>
          <a:xfrm>
            <a:off x="7353167" y="3928851"/>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5" name="Oval 124"/>
          <p:cNvSpPr/>
          <p:nvPr/>
        </p:nvSpPr>
        <p:spPr>
          <a:xfrm>
            <a:off x="6860301" y="2445547"/>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3" name="Rectangle 72">
            <a:extLst>
              <a:ext uri="{FF2B5EF4-FFF2-40B4-BE49-F238E27FC236}">
                <a16:creationId xmlns:a16="http://schemas.microsoft.com/office/drawing/2014/main" id="{4FE8716B-34C8-46E8-9E13-9CDB69938BD7}"/>
              </a:ext>
            </a:extLst>
          </p:cNvPr>
          <p:cNvSpPr/>
          <p:nvPr/>
        </p:nvSpPr>
        <p:spPr>
          <a:xfrm>
            <a:off x="8924457" y="4165015"/>
            <a:ext cx="945834" cy="769441"/>
          </a:xfrm>
          <a:prstGeom prst="rect">
            <a:avLst/>
          </a:prstGeom>
          <a:solidFill>
            <a:srgbClr val="92D050"/>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1100" kern="100" dirty="0">
                <a:solidFill>
                  <a:prstClr val="black"/>
                </a:solidFill>
                <a:ea typeface="SimSun" panose="02010600030101010101" pitchFamily="2" charset="-122"/>
              </a:rPr>
              <a:t>Client validates and signs off on the package</a:t>
            </a:r>
          </a:p>
        </p:txBody>
      </p:sp>
      <p:sp>
        <p:nvSpPr>
          <p:cNvPr id="96" name="TextBox 95">
            <a:extLst>
              <a:ext uri="{FF2B5EF4-FFF2-40B4-BE49-F238E27FC236}">
                <a16:creationId xmlns:a16="http://schemas.microsoft.com/office/drawing/2014/main" id="{3B673EDA-CE01-4777-B929-E071EB42FB88}"/>
              </a:ext>
            </a:extLst>
          </p:cNvPr>
          <p:cNvSpPr txBox="1"/>
          <p:nvPr/>
        </p:nvSpPr>
        <p:spPr>
          <a:xfrm>
            <a:off x="10113235" y="4301603"/>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Yes</a:t>
            </a:r>
          </a:p>
        </p:txBody>
      </p:sp>
      <p:sp>
        <p:nvSpPr>
          <p:cNvPr id="99" name="TextBox 98">
            <a:extLst>
              <a:ext uri="{FF2B5EF4-FFF2-40B4-BE49-F238E27FC236}">
                <a16:creationId xmlns:a16="http://schemas.microsoft.com/office/drawing/2014/main" id="{FE93B6D3-DCF3-4D94-A05B-88B20B2EA33E}"/>
              </a:ext>
            </a:extLst>
          </p:cNvPr>
          <p:cNvSpPr txBox="1"/>
          <p:nvPr/>
        </p:nvSpPr>
        <p:spPr>
          <a:xfrm>
            <a:off x="9354488" y="3909510"/>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No</a:t>
            </a:r>
          </a:p>
        </p:txBody>
      </p:sp>
      <p:grpSp>
        <p:nvGrpSpPr>
          <p:cNvPr id="4" name="Group 3">
            <a:extLst>
              <a:ext uri="{FF2B5EF4-FFF2-40B4-BE49-F238E27FC236}">
                <a16:creationId xmlns:a16="http://schemas.microsoft.com/office/drawing/2014/main" id="{35CAFD87-5A9F-4C9B-AA5B-56D0EA5D5917}"/>
              </a:ext>
            </a:extLst>
          </p:cNvPr>
          <p:cNvGrpSpPr/>
          <p:nvPr/>
        </p:nvGrpSpPr>
        <p:grpSpPr>
          <a:xfrm>
            <a:off x="60289" y="3437866"/>
            <a:ext cx="1065043" cy="2219348"/>
            <a:chOff x="77446" y="4209361"/>
            <a:chExt cx="1065043" cy="2219348"/>
          </a:xfrm>
        </p:grpSpPr>
        <p:sp>
          <p:nvSpPr>
            <p:cNvPr id="67" name="Rectangle 66">
              <a:extLst>
                <a:ext uri="{FF2B5EF4-FFF2-40B4-BE49-F238E27FC236}">
                  <a16:creationId xmlns:a16="http://schemas.microsoft.com/office/drawing/2014/main" id="{411A2EAF-C995-412F-ADBC-935998FB8F00}"/>
                </a:ext>
              </a:extLst>
            </p:cNvPr>
            <p:cNvSpPr/>
            <p:nvPr/>
          </p:nvSpPr>
          <p:spPr>
            <a:xfrm>
              <a:off x="78204" y="4211185"/>
              <a:ext cx="1051350"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a:ea typeface="+mn-ea"/>
                  <a:cs typeface="+mn-cs"/>
                </a:rPr>
                <a:t>Submission Stage</a:t>
              </a:r>
            </a:p>
          </p:txBody>
        </p:sp>
        <p:sp>
          <p:nvSpPr>
            <p:cNvPr id="80" name="Rectangle 79">
              <a:extLst>
                <a:ext uri="{FF2B5EF4-FFF2-40B4-BE49-F238E27FC236}">
                  <a16:creationId xmlns:a16="http://schemas.microsoft.com/office/drawing/2014/main" id="{60BFE2C1-95DD-4059-AE73-B558EBA54A6C}"/>
                </a:ext>
              </a:extLst>
            </p:cNvPr>
            <p:cNvSpPr/>
            <p:nvPr/>
          </p:nvSpPr>
          <p:spPr>
            <a:xfrm>
              <a:off x="83199" y="4601678"/>
              <a:ext cx="1051350" cy="261610"/>
            </a:xfrm>
            <a:prstGeom prst="rect">
              <a:avLst/>
            </a:prstGeom>
            <a:solidFill>
              <a:srgbClr val="92D050"/>
            </a:solidFill>
            <a:ln>
              <a:noFill/>
            </a:ln>
          </p:spPr>
          <p:txBody>
            <a:bodyPr wrap="square">
              <a:spAutoFit/>
            </a:bodyPr>
            <a:lstStyle/>
            <a:p>
              <a:pPr algn="ctr" defTabSz="2951785"/>
              <a:r>
                <a:rPr lang="en-US" sz="1100" kern="100" dirty="0">
                  <a:solidFill>
                    <a:prstClr val="black"/>
                  </a:solidFill>
                  <a:ea typeface="SimSun" panose="02010600030101010101" pitchFamily="2" charset="-122"/>
                </a:rPr>
                <a:t>Pre-submission</a:t>
              </a:r>
            </a:p>
          </p:txBody>
        </p:sp>
        <p:sp>
          <p:nvSpPr>
            <p:cNvPr id="82" name="Rectangle 81">
              <a:extLst>
                <a:ext uri="{FF2B5EF4-FFF2-40B4-BE49-F238E27FC236}">
                  <a16:creationId xmlns:a16="http://schemas.microsoft.com/office/drawing/2014/main" id="{50FF7ADC-8AD4-4403-8A2F-109E5DDB3BF8}"/>
                </a:ext>
              </a:extLst>
            </p:cNvPr>
            <p:cNvSpPr/>
            <p:nvPr/>
          </p:nvSpPr>
          <p:spPr>
            <a:xfrm>
              <a:off x="83199" y="4989087"/>
              <a:ext cx="1051350" cy="261610"/>
            </a:xfrm>
            <a:prstGeom prst="rect">
              <a:avLst/>
            </a:prstGeom>
            <a:solidFill>
              <a:srgbClr val="92D050"/>
            </a:solidFill>
            <a:ln>
              <a:noFill/>
            </a:ln>
          </p:spPr>
          <p:txBody>
            <a:bodyPr wrap="square">
              <a:spAutoFit/>
            </a:bodyPr>
            <a:lstStyle/>
            <a:p>
              <a:pPr algn="ctr" defTabSz="2951785"/>
              <a:r>
                <a:rPr lang="en-US" sz="1100" kern="100" dirty="0">
                  <a:solidFill>
                    <a:prstClr val="black"/>
                  </a:solidFill>
                  <a:ea typeface="SimSun" panose="02010600030101010101" pitchFamily="2" charset="-122"/>
                </a:rPr>
                <a:t>R&amp;R</a:t>
              </a:r>
            </a:p>
          </p:txBody>
        </p:sp>
        <p:sp>
          <p:nvSpPr>
            <p:cNvPr id="90" name="Rectangle 89">
              <a:extLst>
                <a:ext uri="{FF2B5EF4-FFF2-40B4-BE49-F238E27FC236}">
                  <a16:creationId xmlns:a16="http://schemas.microsoft.com/office/drawing/2014/main" id="{6D47F927-F045-42C4-A040-1A40A564B71D}"/>
                </a:ext>
              </a:extLst>
            </p:cNvPr>
            <p:cNvSpPr/>
            <p:nvPr/>
          </p:nvSpPr>
          <p:spPr>
            <a:xfrm>
              <a:off x="78204" y="5379960"/>
              <a:ext cx="1051350" cy="261610"/>
            </a:xfrm>
            <a:prstGeom prst="rect">
              <a:avLst/>
            </a:prstGeom>
            <a:solidFill>
              <a:srgbClr val="92D050"/>
            </a:solidFill>
            <a:ln>
              <a:noFill/>
            </a:ln>
          </p:spPr>
          <p:txBody>
            <a:bodyPr wrap="square">
              <a:spAutoFit/>
            </a:bodyPr>
            <a:lstStyle/>
            <a:p>
              <a:pPr algn="ctr" defTabSz="2951785"/>
              <a:r>
                <a:rPr lang="en-US" sz="1100" b="1" kern="100" dirty="0">
                  <a:solidFill>
                    <a:prstClr val="black"/>
                  </a:solidFill>
                  <a:highlight>
                    <a:srgbClr val="FFFF00"/>
                  </a:highlight>
                  <a:ea typeface="SimSun" panose="02010600030101010101" pitchFamily="2" charset="-122"/>
                </a:rPr>
                <a:t>Accepted</a:t>
              </a:r>
            </a:p>
          </p:txBody>
        </p:sp>
        <p:sp>
          <p:nvSpPr>
            <p:cNvPr id="91" name="Rectangle 90">
              <a:extLst>
                <a:ext uri="{FF2B5EF4-FFF2-40B4-BE49-F238E27FC236}">
                  <a16:creationId xmlns:a16="http://schemas.microsoft.com/office/drawing/2014/main" id="{926D6668-B17C-477A-830B-2268458D871F}"/>
                </a:ext>
              </a:extLst>
            </p:cNvPr>
            <p:cNvSpPr/>
            <p:nvPr/>
          </p:nvSpPr>
          <p:spPr>
            <a:xfrm>
              <a:off x="78204" y="5789234"/>
              <a:ext cx="1051350" cy="261610"/>
            </a:xfrm>
            <a:prstGeom prst="rect">
              <a:avLst/>
            </a:prstGeom>
            <a:solidFill>
              <a:srgbClr val="92D050"/>
            </a:solidFill>
            <a:ln>
              <a:noFill/>
            </a:ln>
          </p:spPr>
          <p:txBody>
            <a:bodyPr wrap="square">
              <a:spAutoFit/>
            </a:bodyPr>
            <a:lstStyle/>
            <a:p>
              <a:pPr algn="ctr" defTabSz="2951785"/>
              <a:r>
                <a:rPr lang="en-US" sz="1100" kern="100" dirty="0">
                  <a:solidFill>
                    <a:prstClr val="black"/>
                  </a:solidFill>
                  <a:ea typeface="SimSun" panose="02010600030101010101" pitchFamily="2" charset="-122"/>
                </a:rPr>
                <a:t>Proof</a:t>
              </a:r>
            </a:p>
          </p:txBody>
        </p:sp>
        <p:sp>
          <p:nvSpPr>
            <p:cNvPr id="92" name="Rectangle 91">
              <a:extLst>
                <a:ext uri="{FF2B5EF4-FFF2-40B4-BE49-F238E27FC236}">
                  <a16:creationId xmlns:a16="http://schemas.microsoft.com/office/drawing/2014/main" id="{B7795156-6089-4418-91C5-D686C3FFB570}"/>
                </a:ext>
              </a:extLst>
            </p:cNvPr>
            <p:cNvSpPr/>
            <p:nvPr/>
          </p:nvSpPr>
          <p:spPr>
            <a:xfrm>
              <a:off x="79350" y="6167098"/>
              <a:ext cx="1051350" cy="246221"/>
            </a:xfrm>
            <a:prstGeom prst="rect">
              <a:avLst/>
            </a:prstGeom>
            <a:solidFill>
              <a:srgbClr val="92D050"/>
            </a:solidFill>
            <a:ln>
              <a:noFill/>
            </a:ln>
          </p:spPr>
          <p:txBody>
            <a:bodyPr wrap="square">
              <a:spAutoFit/>
            </a:bodyPr>
            <a:lstStyle/>
            <a:p>
              <a:pPr algn="ctr" defTabSz="2951785"/>
              <a:r>
                <a:rPr lang="en-US" sz="1000" kern="100" dirty="0">
                  <a:solidFill>
                    <a:prstClr val="black"/>
                  </a:solidFill>
                  <a:ea typeface="SimSun" panose="02010600030101010101" pitchFamily="2" charset="-122"/>
                </a:rPr>
                <a:t>Post-publication</a:t>
              </a:r>
            </a:p>
          </p:txBody>
        </p:sp>
        <p:sp>
          <p:nvSpPr>
            <p:cNvPr id="66" name="Rectangle 65">
              <a:extLst>
                <a:ext uri="{FF2B5EF4-FFF2-40B4-BE49-F238E27FC236}">
                  <a16:creationId xmlns:a16="http://schemas.microsoft.com/office/drawing/2014/main" id="{24E7BFBC-A2DB-43D2-90CE-F856CD59DA08}"/>
                </a:ext>
              </a:extLst>
            </p:cNvPr>
            <p:cNvSpPr/>
            <p:nvPr/>
          </p:nvSpPr>
          <p:spPr>
            <a:xfrm>
              <a:off x="77446" y="4209361"/>
              <a:ext cx="1065043" cy="221934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3" name="Straight Arrow Connector 2">
            <a:extLst>
              <a:ext uri="{FF2B5EF4-FFF2-40B4-BE49-F238E27FC236}">
                <a16:creationId xmlns:a16="http://schemas.microsoft.com/office/drawing/2014/main" id="{C77A0D9F-6FAE-4AEC-B2B6-5AD1C62F5CAF}"/>
              </a:ext>
            </a:extLst>
          </p:cNvPr>
          <p:cNvCxnSpPr>
            <a:stCxn id="180" idx="4"/>
            <a:endCxn id="67" idx="0"/>
          </p:cNvCxnSpPr>
          <p:nvPr/>
        </p:nvCxnSpPr>
        <p:spPr>
          <a:xfrm>
            <a:off x="577304" y="3200111"/>
            <a:ext cx="9418" cy="2395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C07E052-2780-400F-9243-209B44F6B9DB}"/>
              </a:ext>
            </a:extLst>
          </p:cNvPr>
          <p:cNvCxnSpPr>
            <a:stCxn id="80" idx="2"/>
            <a:endCxn id="82" idx="0"/>
          </p:cNvCxnSpPr>
          <p:nvPr/>
        </p:nvCxnSpPr>
        <p:spPr>
          <a:xfrm>
            <a:off x="591717" y="4091793"/>
            <a:ext cx="0" cy="12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686BD2-9442-4E1E-A77C-87FDA6CBD067}"/>
              </a:ext>
            </a:extLst>
          </p:cNvPr>
          <p:cNvCxnSpPr>
            <a:stCxn id="82" idx="2"/>
            <a:endCxn id="90" idx="0"/>
          </p:cNvCxnSpPr>
          <p:nvPr/>
        </p:nvCxnSpPr>
        <p:spPr>
          <a:xfrm flipH="1">
            <a:off x="586722" y="4479202"/>
            <a:ext cx="4995" cy="12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D64CFF-A2ED-40B7-B518-510DC1529E33}"/>
              </a:ext>
            </a:extLst>
          </p:cNvPr>
          <p:cNvCxnSpPr>
            <a:stCxn id="90" idx="2"/>
            <a:endCxn id="91" idx="0"/>
          </p:cNvCxnSpPr>
          <p:nvPr/>
        </p:nvCxnSpPr>
        <p:spPr>
          <a:xfrm>
            <a:off x="586722" y="4870075"/>
            <a:ext cx="0" cy="147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BCE5EC-D65B-4241-9FBD-446C6C27FEF8}"/>
              </a:ext>
            </a:extLst>
          </p:cNvPr>
          <p:cNvCxnSpPr>
            <a:stCxn id="91" idx="2"/>
            <a:endCxn id="92" idx="0"/>
          </p:cNvCxnSpPr>
          <p:nvPr/>
        </p:nvCxnSpPr>
        <p:spPr>
          <a:xfrm>
            <a:off x="586722" y="5279349"/>
            <a:ext cx="1146" cy="11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D2B8D9-1AF3-4FF7-BA77-9612899CB1F3}"/>
              </a:ext>
            </a:extLst>
          </p:cNvPr>
          <p:cNvCxnSpPr>
            <a:cxnSpLocks/>
            <a:stCxn id="66" idx="3"/>
            <a:endCxn id="152" idx="1"/>
          </p:cNvCxnSpPr>
          <p:nvPr/>
        </p:nvCxnSpPr>
        <p:spPr>
          <a:xfrm>
            <a:off x="1125332" y="4547540"/>
            <a:ext cx="2083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1716B3-946A-4C38-AA4E-7C76FFBD625D}"/>
              </a:ext>
            </a:extLst>
          </p:cNvPr>
          <p:cNvCxnSpPr>
            <a:cxnSpLocks/>
            <a:stCxn id="152" idx="3"/>
            <a:endCxn id="73" idx="1"/>
          </p:cNvCxnSpPr>
          <p:nvPr/>
        </p:nvCxnSpPr>
        <p:spPr>
          <a:xfrm>
            <a:off x="8795182" y="4547540"/>
            <a:ext cx="129275" cy="2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8AC6B62-F27D-4E44-B277-859A5F02B839}"/>
              </a:ext>
            </a:extLst>
          </p:cNvPr>
          <p:cNvCxnSpPr>
            <a:cxnSpLocks/>
            <a:stCxn id="73" idx="0"/>
          </p:cNvCxnSpPr>
          <p:nvPr/>
        </p:nvCxnSpPr>
        <p:spPr>
          <a:xfrm rot="16200000" flipV="1">
            <a:off x="6114307" y="881947"/>
            <a:ext cx="2229700" cy="4336435"/>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E32E89-A126-49DB-8213-3D81EB67DC85}"/>
              </a:ext>
            </a:extLst>
          </p:cNvPr>
          <p:cNvCxnSpPr>
            <a:cxnSpLocks/>
            <a:endCxn id="152" idx="0"/>
          </p:cNvCxnSpPr>
          <p:nvPr/>
        </p:nvCxnSpPr>
        <p:spPr>
          <a:xfrm>
            <a:off x="5060939" y="1925870"/>
            <a:ext cx="3492" cy="1282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F37E8798-5890-4D23-BFEE-EB98DD95B61F}"/>
              </a:ext>
            </a:extLst>
          </p:cNvPr>
          <p:cNvSpPr/>
          <p:nvPr/>
        </p:nvSpPr>
        <p:spPr>
          <a:xfrm>
            <a:off x="9650662" y="4998792"/>
            <a:ext cx="986555" cy="1815882"/>
          </a:xfrm>
          <a:prstGeom prst="rect">
            <a:avLst/>
          </a:prstGeom>
          <a:solidFill>
            <a:srgbClr val="92D050"/>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800" kern="100" dirty="0">
                <a:solidFill>
                  <a:prstClr val="black"/>
                </a:solidFill>
                <a:ea typeface="SimSun" panose="02010600030101010101" pitchFamily="2" charset="-122"/>
              </a:rPr>
              <a:t>Another package may be created with all or some data removed, but with instructions (data availability statements) on how to get and where to put them in the package, depending on who owns the data used by the author(s).</a:t>
            </a:r>
          </a:p>
        </p:txBody>
      </p:sp>
      <p:cxnSp>
        <p:nvCxnSpPr>
          <p:cNvPr id="108" name="Straight Arrow Connector 107">
            <a:extLst>
              <a:ext uri="{FF2B5EF4-FFF2-40B4-BE49-F238E27FC236}">
                <a16:creationId xmlns:a16="http://schemas.microsoft.com/office/drawing/2014/main" id="{EB127ABA-264D-44A6-BF44-6352A84B4F56}"/>
              </a:ext>
            </a:extLst>
          </p:cNvPr>
          <p:cNvCxnSpPr>
            <a:cxnSpLocks/>
            <a:endCxn id="133" idx="0"/>
          </p:cNvCxnSpPr>
          <p:nvPr/>
        </p:nvCxnSpPr>
        <p:spPr>
          <a:xfrm>
            <a:off x="10143940" y="4563213"/>
            <a:ext cx="0" cy="4355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F83AEAE-8381-4EEF-A8E2-31086C2CD19F}"/>
              </a:ext>
            </a:extLst>
          </p:cNvPr>
          <p:cNvCxnSpPr>
            <a:cxnSpLocks/>
            <a:stCxn id="133" idx="3"/>
          </p:cNvCxnSpPr>
          <p:nvPr/>
        </p:nvCxnSpPr>
        <p:spPr>
          <a:xfrm flipV="1">
            <a:off x="10637217" y="5783630"/>
            <a:ext cx="142475" cy="1231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DAF714B-3A0E-49D7-8F6A-55A2010C0B2B}"/>
              </a:ext>
            </a:extLst>
          </p:cNvPr>
          <p:cNvSpPr/>
          <p:nvPr/>
        </p:nvSpPr>
        <p:spPr>
          <a:xfrm>
            <a:off x="29277" y="1704829"/>
            <a:ext cx="1096055" cy="769038"/>
          </a:xfrm>
          <a:prstGeom prst="ellipse">
            <a:avLst/>
          </a:prstGeom>
          <a:solidFill>
            <a:srgbClr val="92D050"/>
          </a:solidFill>
          <a:ln w="25400" cap="flat" cmpd="sng" algn="ctr">
            <a:solidFill>
              <a:srgbClr val="9BBB59">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dirty="0">
                <a:ln>
                  <a:noFill/>
                </a:ln>
                <a:solidFill>
                  <a:prstClr val="black"/>
                </a:solidFill>
                <a:effectLst/>
                <a:uLnTx/>
                <a:uFillTx/>
                <a:latin typeface="Calibri"/>
                <a:ea typeface="SimSun" panose="02010600030101010101" pitchFamily="2" charset="-122"/>
                <a:cs typeface="+mn-cs"/>
              </a:rPr>
              <a:t>Post-manuscript writing review of RM</a:t>
            </a:r>
          </a:p>
        </p:txBody>
      </p:sp>
      <p:cxnSp>
        <p:nvCxnSpPr>
          <p:cNvPr id="10" name="Straight Arrow Connector 9">
            <a:extLst>
              <a:ext uri="{FF2B5EF4-FFF2-40B4-BE49-F238E27FC236}">
                <a16:creationId xmlns:a16="http://schemas.microsoft.com/office/drawing/2014/main" id="{778BC6CF-6509-4E42-BF62-7C04F7504413}"/>
              </a:ext>
            </a:extLst>
          </p:cNvPr>
          <p:cNvCxnSpPr>
            <a:stCxn id="69" idx="4"/>
            <a:endCxn id="180" idx="0"/>
          </p:cNvCxnSpPr>
          <p:nvPr/>
        </p:nvCxnSpPr>
        <p:spPr>
          <a:xfrm flipH="1">
            <a:off x="577304" y="2473867"/>
            <a:ext cx="1" cy="23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Title 1"/>
          <p:cNvSpPr txBox="1">
            <a:spLocks/>
          </p:cNvSpPr>
          <p:nvPr/>
        </p:nvSpPr>
        <p:spPr>
          <a:xfrm>
            <a:off x="663311" y="89574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R-squared Workflow</a:t>
            </a:r>
          </a:p>
          <a:p>
            <a:endParaRPr lang="en-US" dirty="0"/>
          </a:p>
          <a:p>
            <a:endParaRPr lang="en-US" dirty="0"/>
          </a:p>
          <a:p>
            <a:endParaRPr lang="en-US" dirty="0"/>
          </a:p>
        </p:txBody>
      </p:sp>
      <p:sp>
        <p:nvSpPr>
          <p:cNvPr id="70" name="TextBox 69">
            <a:extLst>
              <a:ext uri="{FF2B5EF4-FFF2-40B4-BE49-F238E27FC236}">
                <a16:creationId xmlns:a16="http://schemas.microsoft.com/office/drawing/2014/main" id="{6F9B2DAE-70B3-416B-AC8E-C78F96235FC0}"/>
              </a:ext>
            </a:extLst>
          </p:cNvPr>
          <p:cNvSpPr txBox="1"/>
          <p:nvPr/>
        </p:nvSpPr>
        <p:spPr>
          <a:xfrm>
            <a:off x="228600" y="6145016"/>
            <a:ext cx="6354426" cy="646331"/>
          </a:xfrm>
          <a:prstGeom prst="rect">
            <a:avLst/>
          </a:prstGeom>
          <a:noFill/>
        </p:spPr>
        <p:txBody>
          <a:bodyPr wrap="square">
            <a:spAutoFit/>
          </a:bodyPr>
          <a:lstStyle/>
          <a:p>
            <a:r>
              <a:rPr lang="en-US" dirty="0">
                <a:hlinkClick r:id="rId3"/>
              </a:rPr>
              <a:t>https://ciser.cornell.edu/research/results-reproduction-r-squared-service/reproduction-materials-review-recommendations/</a:t>
            </a:r>
            <a:endParaRPr lang="en-US" dirty="0"/>
          </a:p>
        </p:txBody>
      </p:sp>
      <p:pic>
        <p:nvPicPr>
          <p:cNvPr id="71" name="Picture 70">
            <a:extLst>
              <a:ext uri="{FF2B5EF4-FFF2-40B4-BE49-F238E27FC236}">
                <a16:creationId xmlns:a16="http://schemas.microsoft.com/office/drawing/2014/main" id="{4E2F775D-854E-4FF9-BC09-6B6630494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7733" y="632601"/>
            <a:ext cx="1828800" cy="438912"/>
          </a:xfrm>
          <a:prstGeom prst="rect">
            <a:avLst/>
          </a:prstGeom>
        </p:spPr>
      </p:pic>
    </p:spTree>
    <p:extLst>
      <p:ext uri="{BB962C8B-B14F-4D97-AF65-F5344CB8AC3E}">
        <p14:creationId xmlns:p14="http://schemas.microsoft.com/office/powerpoint/2010/main" val="246200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txBox="1">
            <a:spLocks/>
          </p:cNvSpPr>
          <p:nvPr/>
        </p:nvSpPr>
        <p:spPr>
          <a:xfrm>
            <a:off x="562766" y="896740"/>
            <a:ext cx="4406800" cy="81628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Priorities</a:t>
            </a:r>
          </a:p>
        </p:txBody>
      </p:sp>
      <p:sp>
        <p:nvSpPr>
          <p:cNvPr id="58" name="TextBox 57">
            <a:extLst>
              <a:ext uri="{FF2B5EF4-FFF2-40B4-BE49-F238E27FC236}">
                <a16:creationId xmlns:a16="http://schemas.microsoft.com/office/drawing/2014/main" id="{4F49B249-0BEA-4BF5-A0F4-2B889E92C936}"/>
              </a:ext>
            </a:extLst>
          </p:cNvPr>
          <p:cNvSpPr txBox="1"/>
          <p:nvPr/>
        </p:nvSpPr>
        <p:spPr>
          <a:xfrm>
            <a:off x="562766" y="2222480"/>
            <a:ext cx="3856834" cy="3416320"/>
          </a:xfrm>
          <a:prstGeom prst="rect">
            <a:avLst/>
          </a:prstGeom>
          <a:noFill/>
        </p:spPr>
        <p:txBody>
          <a:bodyPr wrap="square" rtlCol="0">
            <a:spAutoFit/>
          </a:bodyPr>
          <a:lstStyle/>
          <a:p>
            <a:r>
              <a:rPr lang="en-US" sz="2400" dirty="0"/>
              <a:t>Publication Stage:</a:t>
            </a:r>
          </a:p>
          <a:p>
            <a:r>
              <a:rPr lang="en-US" sz="2400" dirty="0"/>
              <a:t>     1. Accepted</a:t>
            </a:r>
          </a:p>
          <a:p>
            <a:r>
              <a:rPr lang="en-US" sz="2400" dirty="0"/>
              <a:t>     2. R&amp;R  or Proof Stage</a:t>
            </a:r>
          </a:p>
          <a:p>
            <a:r>
              <a:rPr lang="en-US" sz="2400" dirty="0"/>
              <a:t>     3. Post-publication</a:t>
            </a:r>
          </a:p>
          <a:p>
            <a:r>
              <a:rPr lang="en-US" sz="2400" dirty="0"/>
              <a:t>     4. Pre-submission</a:t>
            </a:r>
          </a:p>
          <a:p>
            <a:endParaRPr lang="en-US" sz="2400" dirty="0"/>
          </a:p>
          <a:p>
            <a:r>
              <a:rPr lang="en-US" sz="2400" dirty="0"/>
              <a:t>Operating System:</a:t>
            </a:r>
          </a:p>
          <a:p>
            <a:r>
              <a:rPr lang="en-US" sz="2400" dirty="0"/>
              <a:t>     Windows</a:t>
            </a:r>
          </a:p>
          <a:p>
            <a:r>
              <a:rPr lang="en-US" sz="2400" dirty="0"/>
              <a:t>     Others (Let’s chat)</a:t>
            </a:r>
          </a:p>
        </p:txBody>
      </p:sp>
      <p:sp>
        <p:nvSpPr>
          <p:cNvPr id="8" name="TextBox 7">
            <a:extLst>
              <a:ext uri="{FF2B5EF4-FFF2-40B4-BE49-F238E27FC236}">
                <a16:creationId xmlns:a16="http://schemas.microsoft.com/office/drawing/2014/main" id="{4F49B249-0BEA-4BF5-A0F4-2B889E92C936}"/>
              </a:ext>
            </a:extLst>
          </p:cNvPr>
          <p:cNvSpPr txBox="1"/>
          <p:nvPr/>
        </p:nvSpPr>
        <p:spPr>
          <a:xfrm>
            <a:off x="6781800" y="2197507"/>
            <a:ext cx="3443315" cy="2677656"/>
          </a:xfrm>
          <a:prstGeom prst="rect">
            <a:avLst/>
          </a:prstGeom>
          <a:noFill/>
        </p:spPr>
        <p:txBody>
          <a:bodyPr wrap="none" rtlCol="0">
            <a:spAutoFit/>
          </a:bodyPr>
          <a:lstStyle/>
          <a:p>
            <a:r>
              <a:rPr lang="en-US" sz="2400" dirty="0"/>
              <a:t>Software:</a:t>
            </a:r>
          </a:p>
          <a:p>
            <a:r>
              <a:rPr lang="en-US" sz="2400" dirty="0"/>
              <a:t>     SAS, SPSS, Stata, R</a:t>
            </a:r>
          </a:p>
          <a:p>
            <a:r>
              <a:rPr lang="en-US" sz="2400" dirty="0"/>
              <a:t>     Others (Let’s chat)</a:t>
            </a:r>
          </a:p>
          <a:p>
            <a:endParaRPr lang="en-US" sz="2400" dirty="0"/>
          </a:p>
          <a:p>
            <a:r>
              <a:rPr lang="en-US" sz="2400" dirty="0"/>
              <a:t>Size of data:</a:t>
            </a:r>
          </a:p>
          <a:p>
            <a:r>
              <a:rPr lang="en-US" sz="2400" dirty="0"/>
              <a:t>     1. Small/Medium</a:t>
            </a:r>
          </a:p>
          <a:p>
            <a:r>
              <a:rPr lang="en-US" sz="2400" dirty="0"/>
              <a:t>     2. Large/Big (Let’s chat)</a:t>
            </a:r>
          </a:p>
        </p:txBody>
      </p:sp>
      <p:pic>
        <p:nvPicPr>
          <p:cNvPr id="7" name="Picture 6">
            <a:extLst>
              <a:ext uri="{FF2B5EF4-FFF2-40B4-BE49-F238E27FC236}">
                <a16:creationId xmlns:a16="http://schemas.microsoft.com/office/drawing/2014/main" id="{0A56EBDE-D307-47D3-83B4-65C47CF9F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29872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381001" y="1752601"/>
            <a:ext cx="10515599" cy="3998913"/>
          </a:xfrm>
        </p:spPr>
        <p:txBody>
          <a:bodyPr>
            <a:normAutofit/>
          </a:bodyPr>
          <a:lstStyle/>
          <a:p>
            <a:r>
              <a:rPr lang="en-US" dirty="0">
                <a:latin typeface="+mj-lt"/>
              </a:rPr>
              <a:t>Reproducibility Package</a:t>
            </a:r>
          </a:p>
          <a:p>
            <a:pPr lvl="1"/>
            <a:r>
              <a:rPr lang="en-US" dirty="0">
                <a:latin typeface="+mj-lt"/>
                <a:hlinkClick r:id="rId3"/>
              </a:rPr>
              <a:t>http://doi.org/10.6077/80ph-y162</a:t>
            </a:r>
            <a:endParaRPr lang="en-US" dirty="0">
              <a:latin typeface="+mj-lt"/>
            </a:endParaRPr>
          </a:p>
          <a:p>
            <a:pPr lvl="1"/>
            <a:r>
              <a:rPr lang="en-US" u="sng" dirty="0">
                <a:latin typeface="+mj-lt"/>
                <a:hlinkClick r:id="rId4"/>
              </a:rPr>
              <a:t>https://doi.org/10.7910/DVN/OARGFC</a:t>
            </a:r>
            <a:endParaRPr lang="en-US" u="sng" dirty="0">
              <a:latin typeface="+mj-lt"/>
            </a:endParaRPr>
          </a:p>
          <a:p>
            <a:pPr lvl="1"/>
            <a:endParaRPr lang="en-US" u="sng" dirty="0">
              <a:latin typeface="+mj-lt"/>
            </a:endParaRPr>
          </a:p>
          <a:p>
            <a:r>
              <a:rPr lang="en-US" dirty="0">
                <a:latin typeface="+mj-lt"/>
              </a:rPr>
              <a:t>To see more reproducibility packages, go to:  </a:t>
            </a:r>
            <a:r>
              <a:rPr lang="en-US" dirty="0">
                <a:latin typeface="+mj-lt"/>
                <a:hlinkClick r:id="rId5"/>
              </a:rPr>
              <a:t>https://archive.ciser.cornell.edu</a:t>
            </a:r>
            <a:endParaRPr lang="en-US" dirty="0">
              <a:latin typeface="+mj-lt"/>
            </a:endParaRPr>
          </a:p>
          <a:p>
            <a:pPr lvl="1"/>
            <a:r>
              <a:rPr lang="en-US" dirty="0">
                <a:latin typeface="+mj-lt"/>
              </a:rPr>
              <a:t>Type </a:t>
            </a:r>
            <a:r>
              <a:rPr lang="en-US" i="1" dirty="0">
                <a:latin typeface="+mj-lt"/>
              </a:rPr>
              <a:t>R2</a:t>
            </a:r>
            <a:r>
              <a:rPr lang="en-US" dirty="0">
                <a:latin typeface="+mj-lt"/>
              </a:rPr>
              <a:t> on the search box and hit Search</a:t>
            </a:r>
          </a:p>
        </p:txBody>
      </p:sp>
      <p:sp>
        <p:nvSpPr>
          <p:cNvPr id="5" name="Title 1"/>
          <p:cNvSpPr txBox="1">
            <a:spLocks/>
          </p:cNvSpPr>
          <p:nvPr/>
        </p:nvSpPr>
        <p:spPr>
          <a:xfrm>
            <a:off x="387928" y="7620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Demo of completed R-squared project</a:t>
            </a:r>
          </a:p>
        </p:txBody>
      </p:sp>
      <p:pic>
        <p:nvPicPr>
          <p:cNvPr id="6" name="Picture 5">
            <a:extLst>
              <a:ext uri="{FF2B5EF4-FFF2-40B4-BE49-F238E27FC236}">
                <a16:creationId xmlns:a16="http://schemas.microsoft.com/office/drawing/2014/main" id="{D6C5024C-10D2-4837-AB0E-3EE079D5F4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257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475DC9-32F4-4F03-ACAA-06D933B858F0}"/>
              </a:ext>
            </a:extLst>
          </p:cNvPr>
          <p:cNvSpPr/>
          <p:nvPr/>
        </p:nvSpPr>
        <p:spPr>
          <a:xfrm>
            <a:off x="3466432" y="2296309"/>
            <a:ext cx="2286000" cy="2286000"/>
          </a:xfrm>
          <a:prstGeom prst="rect">
            <a:avLst/>
          </a:prstGeom>
          <a:solidFill>
            <a:srgbClr val="7BA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08FEDE-79F3-43AE-8A32-B31EA836FF98}"/>
              </a:ext>
            </a:extLst>
          </p:cNvPr>
          <p:cNvSpPr/>
          <p:nvPr/>
        </p:nvSpPr>
        <p:spPr>
          <a:xfrm>
            <a:off x="6210969" y="2296309"/>
            <a:ext cx="2286000" cy="2286000"/>
          </a:xfrm>
          <a:prstGeom prst="rect">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BEF27B-7BF8-45D3-8560-DDCAA4C4DBAF}"/>
              </a:ext>
            </a:extLst>
          </p:cNvPr>
          <p:cNvSpPr/>
          <p:nvPr/>
        </p:nvSpPr>
        <p:spPr>
          <a:xfrm>
            <a:off x="8955505" y="2296309"/>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228AC7-722B-4058-B2A0-0DDD4180A5F0}"/>
              </a:ext>
            </a:extLst>
          </p:cNvPr>
          <p:cNvSpPr/>
          <p:nvPr/>
        </p:nvSpPr>
        <p:spPr>
          <a:xfrm>
            <a:off x="721895" y="2296309"/>
            <a:ext cx="2286000" cy="228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B98E598-85EA-4FAF-B711-84A0CB4DC7EB}"/>
              </a:ext>
            </a:extLst>
          </p:cNvPr>
          <p:cNvPicPr>
            <a:picLocks noChangeAspect="1"/>
          </p:cNvPicPr>
          <p:nvPr/>
        </p:nvPicPr>
        <p:blipFill>
          <a:blip r:embed="rId3"/>
          <a:stretch>
            <a:fillRect/>
          </a:stretch>
        </p:blipFill>
        <p:spPr>
          <a:xfrm>
            <a:off x="3898232" y="2524909"/>
            <a:ext cx="1422400" cy="1828800"/>
          </a:xfrm>
          <a:prstGeom prst="rect">
            <a:avLst/>
          </a:prstGeom>
        </p:spPr>
      </p:pic>
      <p:pic>
        <p:nvPicPr>
          <p:cNvPr id="3" name="Picture 2">
            <a:extLst>
              <a:ext uri="{FF2B5EF4-FFF2-40B4-BE49-F238E27FC236}">
                <a16:creationId xmlns:a16="http://schemas.microsoft.com/office/drawing/2014/main" id="{0AD84D7D-D81D-4ECE-A118-2EDF9F415D87}"/>
              </a:ext>
            </a:extLst>
          </p:cNvPr>
          <p:cNvPicPr>
            <a:picLocks noChangeAspect="1"/>
          </p:cNvPicPr>
          <p:nvPr/>
        </p:nvPicPr>
        <p:blipFill>
          <a:blip r:embed="rId4"/>
          <a:stretch>
            <a:fillRect/>
          </a:stretch>
        </p:blipFill>
        <p:spPr>
          <a:xfrm>
            <a:off x="6439569" y="2812740"/>
            <a:ext cx="1828800" cy="1282890"/>
          </a:xfrm>
          <a:prstGeom prst="rect">
            <a:avLst/>
          </a:prstGeom>
        </p:spPr>
      </p:pic>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5"/>
          <a:stretch>
            <a:fillRect/>
          </a:stretch>
        </p:blipFill>
        <p:spPr>
          <a:xfrm>
            <a:off x="9341658" y="2539785"/>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File Review</a:t>
            </a:r>
          </a:p>
        </p:txBody>
      </p:sp>
      <p:sp>
        <p:nvSpPr>
          <p:cNvPr id="21" name="TextBox 20">
            <a:extLst>
              <a:ext uri="{FF2B5EF4-FFF2-40B4-BE49-F238E27FC236}">
                <a16:creationId xmlns:a16="http://schemas.microsoft.com/office/drawing/2014/main" id="{397AFA90-0518-46DA-9732-917133F014C9}"/>
              </a:ext>
            </a:extLst>
          </p:cNvPr>
          <p:cNvSpPr txBox="1"/>
          <p:nvPr/>
        </p:nvSpPr>
        <p:spPr>
          <a:xfrm>
            <a:off x="3466432"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Doc Review</a:t>
            </a:r>
          </a:p>
        </p:txBody>
      </p:sp>
      <p:sp>
        <p:nvSpPr>
          <p:cNvPr id="22" name="TextBox 21">
            <a:extLst>
              <a:ext uri="{FF2B5EF4-FFF2-40B4-BE49-F238E27FC236}">
                <a16:creationId xmlns:a16="http://schemas.microsoft.com/office/drawing/2014/main" id="{AEB7AA6E-6470-4D6C-8201-2E01B18F7475}"/>
              </a:ext>
            </a:extLst>
          </p:cNvPr>
          <p:cNvSpPr txBox="1"/>
          <p:nvPr/>
        </p:nvSpPr>
        <p:spPr>
          <a:xfrm>
            <a:off x="6210969"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Data Review</a:t>
            </a:r>
          </a:p>
        </p:txBody>
      </p:sp>
      <p:sp>
        <p:nvSpPr>
          <p:cNvPr id="23" name="TextBox 22">
            <a:extLst>
              <a:ext uri="{FF2B5EF4-FFF2-40B4-BE49-F238E27FC236}">
                <a16:creationId xmlns:a16="http://schemas.microsoft.com/office/drawing/2014/main" id="{86A1CE95-13B4-4BE4-A9B6-D543AF6A7192}"/>
              </a:ext>
            </a:extLst>
          </p:cNvPr>
          <p:cNvSpPr txBox="1"/>
          <p:nvPr/>
        </p:nvSpPr>
        <p:spPr>
          <a:xfrm>
            <a:off x="8955504"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pic>
        <p:nvPicPr>
          <p:cNvPr id="15" name="Picture 14">
            <a:extLst>
              <a:ext uri="{FF2B5EF4-FFF2-40B4-BE49-F238E27FC236}">
                <a16:creationId xmlns:a16="http://schemas.microsoft.com/office/drawing/2014/main" id="{3BED6CE3-2DCC-49FA-82E3-77A3FDCF97AF}"/>
              </a:ext>
            </a:extLst>
          </p:cNvPr>
          <p:cNvPicPr>
            <a:picLocks noChangeAspect="1"/>
          </p:cNvPicPr>
          <p:nvPr/>
        </p:nvPicPr>
        <p:blipFill>
          <a:blip r:embed="rId6"/>
          <a:stretch>
            <a:fillRect/>
          </a:stretch>
        </p:blipFill>
        <p:spPr>
          <a:xfrm>
            <a:off x="950495" y="2797864"/>
            <a:ext cx="1828800" cy="1312642"/>
          </a:xfrm>
          <a:prstGeom prst="rect">
            <a:avLst/>
          </a:prstGeom>
        </p:spPr>
      </p:pic>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7"/>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pic>
        <p:nvPicPr>
          <p:cNvPr id="19" name="Picture 18">
            <a:extLst>
              <a:ext uri="{FF2B5EF4-FFF2-40B4-BE49-F238E27FC236}">
                <a16:creationId xmlns:a16="http://schemas.microsoft.com/office/drawing/2014/main" id="{F9EC9342-1304-4DF7-BFD2-3E74D6AF00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2784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228AC7-722B-4058-B2A0-0DDD4180A5F0}"/>
              </a:ext>
            </a:extLst>
          </p:cNvPr>
          <p:cNvSpPr/>
          <p:nvPr/>
        </p:nvSpPr>
        <p:spPr>
          <a:xfrm>
            <a:off x="721895" y="2296309"/>
            <a:ext cx="2286000" cy="228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EF1161-3960-43F6-8558-9AB20AE227E7}"/>
              </a:ext>
            </a:extLst>
          </p:cNvPr>
          <p:cNvSpPr txBox="1"/>
          <p:nvPr/>
        </p:nvSpPr>
        <p:spPr>
          <a:xfrm>
            <a:off x="721895"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File Review</a:t>
            </a:r>
          </a:p>
        </p:txBody>
      </p:sp>
      <p:pic>
        <p:nvPicPr>
          <p:cNvPr id="15" name="Picture 14">
            <a:extLst>
              <a:ext uri="{FF2B5EF4-FFF2-40B4-BE49-F238E27FC236}">
                <a16:creationId xmlns:a16="http://schemas.microsoft.com/office/drawing/2014/main" id="{3BED6CE3-2DCC-49FA-82E3-77A3FDCF97AF}"/>
              </a:ext>
            </a:extLst>
          </p:cNvPr>
          <p:cNvPicPr>
            <a:picLocks noChangeAspect="1"/>
          </p:cNvPicPr>
          <p:nvPr/>
        </p:nvPicPr>
        <p:blipFill>
          <a:blip r:embed="rId3"/>
          <a:stretch>
            <a:fillRect/>
          </a:stretch>
        </p:blipFill>
        <p:spPr>
          <a:xfrm>
            <a:off x="950495" y="2797864"/>
            <a:ext cx="1828800" cy="1312642"/>
          </a:xfrm>
          <a:prstGeom prst="rect">
            <a:avLst/>
          </a:prstGeom>
        </p:spPr>
      </p:pic>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4"/>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sp>
        <p:nvSpPr>
          <p:cNvPr id="5" name="TextBox 4">
            <a:extLst>
              <a:ext uri="{FF2B5EF4-FFF2-40B4-BE49-F238E27FC236}">
                <a16:creationId xmlns:a16="http://schemas.microsoft.com/office/drawing/2014/main" id="{C5906DEA-E7E6-48D9-9C36-6BA24D055A60}"/>
              </a:ext>
            </a:extLst>
          </p:cNvPr>
          <p:cNvSpPr txBox="1"/>
          <p:nvPr/>
        </p:nvSpPr>
        <p:spPr>
          <a:xfrm>
            <a:off x="3517231" y="1676400"/>
            <a:ext cx="5017169" cy="5570756"/>
          </a:xfrm>
          <a:prstGeom prst="rect">
            <a:avLst/>
          </a:prstGeom>
          <a:noFill/>
        </p:spPr>
        <p:txBody>
          <a:bodyPr wrap="square" rtlCol="0">
            <a:spAutoFit/>
          </a:bodyPr>
          <a:lstStyle/>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Check for presence of all (necessary) files</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Files in one project folder</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Project folder has sub-folders to group files by type e.g., code, original data, analytic data, output, etc.</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Has Readme that describes content</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(Optional) Make the project folder a git repository so changes can be tracked</a:t>
            </a:r>
          </a:p>
          <a:p>
            <a:endParaRPr lang="en-US" dirty="0"/>
          </a:p>
        </p:txBody>
      </p:sp>
      <p:pic>
        <p:nvPicPr>
          <p:cNvPr id="7" name="Picture 6">
            <a:extLst>
              <a:ext uri="{FF2B5EF4-FFF2-40B4-BE49-F238E27FC236}">
                <a16:creationId xmlns:a16="http://schemas.microsoft.com/office/drawing/2014/main" id="{14E63EFC-30FE-423D-A369-428E99C20008}"/>
              </a:ext>
            </a:extLst>
          </p:cNvPr>
          <p:cNvPicPr>
            <a:picLocks noChangeAspect="1"/>
          </p:cNvPicPr>
          <p:nvPr/>
        </p:nvPicPr>
        <p:blipFill rotWithShape="1">
          <a:blip r:embed="rId5">
            <a:extLst>
              <a:ext uri="{28A0092B-C50C-407E-A947-70E740481C1C}">
                <a14:useLocalDpi xmlns:a14="http://schemas.microsoft.com/office/drawing/2010/main" val="0"/>
              </a:ext>
            </a:extLst>
          </a:blip>
          <a:srcRect l="12985" t="18487" r="15972" b="18035"/>
          <a:stretch/>
        </p:blipFill>
        <p:spPr>
          <a:xfrm>
            <a:off x="8763000" y="2360407"/>
            <a:ext cx="3169287" cy="2187555"/>
          </a:xfrm>
          <a:prstGeom prst="rect">
            <a:avLst/>
          </a:prstGeom>
        </p:spPr>
      </p:pic>
      <p:pic>
        <p:nvPicPr>
          <p:cNvPr id="10" name="Picture 9">
            <a:extLst>
              <a:ext uri="{FF2B5EF4-FFF2-40B4-BE49-F238E27FC236}">
                <a16:creationId xmlns:a16="http://schemas.microsoft.com/office/drawing/2014/main" id="{E5405FEB-3DFF-483D-8B53-170B745FCF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2598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475DC9-32F4-4F03-ACAA-06D933B858F0}"/>
              </a:ext>
            </a:extLst>
          </p:cNvPr>
          <p:cNvSpPr/>
          <p:nvPr/>
        </p:nvSpPr>
        <p:spPr>
          <a:xfrm>
            <a:off x="721895" y="2296310"/>
            <a:ext cx="2286000" cy="2286000"/>
          </a:xfrm>
          <a:prstGeom prst="rect">
            <a:avLst/>
          </a:prstGeom>
          <a:solidFill>
            <a:srgbClr val="7BA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B98E598-85EA-4FAF-B711-84A0CB4DC7EB}"/>
              </a:ext>
            </a:extLst>
          </p:cNvPr>
          <p:cNvPicPr>
            <a:picLocks noChangeAspect="1"/>
          </p:cNvPicPr>
          <p:nvPr/>
        </p:nvPicPr>
        <p:blipFill>
          <a:blip r:embed="rId3"/>
          <a:stretch>
            <a:fillRect/>
          </a:stretch>
        </p:blipFill>
        <p:spPr>
          <a:xfrm>
            <a:off x="1153695" y="2524910"/>
            <a:ext cx="1422400"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605207"/>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Doc Review</a:t>
            </a:r>
          </a:p>
        </p:txBody>
      </p:sp>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4"/>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sp>
        <p:nvSpPr>
          <p:cNvPr id="19" name="TextBox 18">
            <a:extLst>
              <a:ext uri="{FF2B5EF4-FFF2-40B4-BE49-F238E27FC236}">
                <a16:creationId xmlns:a16="http://schemas.microsoft.com/office/drawing/2014/main" id="{468571C0-35C5-435F-9C08-93FCE11D785B}"/>
              </a:ext>
            </a:extLst>
          </p:cNvPr>
          <p:cNvSpPr txBox="1"/>
          <p:nvPr/>
        </p:nvSpPr>
        <p:spPr>
          <a:xfrm>
            <a:off x="3549317" y="1447800"/>
            <a:ext cx="8065168" cy="5293757"/>
          </a:xfrm>
          <a:prstGeom prst="rect">
            <a:avLst/>
          </a:prstGeom>
          <a:noFill/>
        </p:spPr>
        <p:txBody>
          <a:bodyPr wrap="square" rtlCol="0">
            <a:spAutoFit/>
          </a:bodyPr>
          <a:lstStyle/>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Confirm the presence of comprehensive descriptive information necessary for informed reuse</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Data definitions</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Variable construction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Methodology</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Sampling information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Original data source citation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Analysis software version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Questionnaires, codebooks</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Data Availability Statements</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Link to related research products</a:t>
            </a:r>
          </a:p>
        </p:txBody>
      </p:sp>
      <p:pic>
        <p:nvPicPr>
          <p:cNvPr id="9" name="Picture 8">
            <a:extLst>
              <a:ext uri="{FF2B5EF4-FFF2-40B4-BE49-F238E27FC236}">
                <a16:creationId xmlns:a16="http://schemas.microsoft.com/office/drawing/2014/main" id="{F54D1DA4-0A49-46A3-886F-67EDA40D17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42541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7046153-E058-4455-B1C5-1C92F437C3A3}"/>
              </a:ext>
            </a:extLst>
          </p:cNvPr>
          <p:cNvSpPr txBox="1"/>
          <p:nvPr/>
        </p:nvSpPr>
        <p:spPr>
          <a:xfrm>
            <a:off x="583347" y="801469"/>
            <a:ext cx="11004884" cy="646331"/>
          </a:xfrm>
          <a:prstGeom prst="rect">
            <a:avLst/>
          </a:prstGeom>
          <a:noFill/>
        </p:spPr>
        <p:txBody>
          <a:bodyPr wrap="square" rtlCol="0">
            <a:spAutoFit/>
          </a:bodyPr>
          <a:lstStyle/>
          <a:p>
            <a:r>
              <a:rPr lang="en-US" sz="3600" dirty="0">
                <a:solidFill>
                  <a:srgbClr val="A32428"/>
                </a:solidFill>
                <a:latin typeface="Playfair Display ExtraBold" pitchFamily="2" charset="0"/>
              </a:rPr>
              <a:t>10 Tips for Managing and Using Secondary Data</a:t>
            </a:r>
          </a:p>
        </p:txBody>
      </p:sp>
      <p:graphicFrame>
        <p:nvGraphicFramePr>
          <p:cNvPr id="3" name="Table 2"/>
          <p:cNvGraphicFramePr>
            <a:graphicFrameLocks noGrp="1"/>
          </p:cNvGraphicFramePr>
          <p:nvPr>
            <p:extLst>
              <p:ext uri="{D42A27DB-BD31-4B8C-83A1-F6EECF244321}">
                <p14:modId xmlns:p14="http://schemas.microsoft.com/office/powerpoint/2010/main" val="3840469207"/>
              </p:ext>
            </p:extLst>
          </p:nvPr>
        </p:nvGraphicFramePr>
        <p:xfrm>
          <a:off x="3380975" y="1436915"/>
          <a:ext cx="4086625" cy="5315280"/>
        </p:xfrm>
        <a:graphic>
          <a:graphicData uri="http://schemas.openxmlformats.org/drawingml/2006/table">
            <a:tbl>
              <a:tblPr firstRow="1" firstCol="1" bandRow="1">
                <a:tableStyleId>{5C22544A-7EE6-4342-B048-85BDC9FD1C3A}</a:tableStyleId>
              </a:tblPr>
              <a:tblGrid>
                <a:gridCol w="388434">
                  <a:extLst>
                    <a:ext uri="{9D8B030D-6E8A-4147-A177-3AD203B41FA5}">
                      <a16:colId xmlns:a16="http://schemas.microsoft.com/office/drawing/2014/main" val="523280176"/>
                    </a:ext>
                  </a:extLst>
                </a:gridCol>
                <a:gridCol w="3698191">
                  <a:extLst>
                    <a:ext uri="{9D8B030D-6E8A-4147-A177-3AD203B41FA5}">
                      <a16:colId xmlns:a16="http://schemas.microsoft.com/office/drawing/2014/main" val="2963511870"/>
                    </a:ext>
                  </a:extLst>
                </a:gridCol>
              </a:tblGrid>
              <a:tr h="1166895">
                <a:tc>
                  <a:txBody>
                    <a:bodyPr/>
                    <a:lstStyle/>
                    <a:p>
                      <a:pPr marL="0" marR="0">
                        <a:spcBef>
                          <a:spcPts val="0"/>
                        </a:spcBef>
                        <a:spcAft>
                          <a:spcPts val="1575"/>
                        </a:spcAft>
                      </a:pPr>
                      <a:r>
                        <a:rPr lang="en-US" sz="1400" b="0" dirty="0">
                          <a:solidFill>
                            <a:schemeClr val="bg1"/>
                          </a:solidFill>
                          <a:effectLst/>
                        </a:rPr>
                        <a:t>01</a:t>
                      </a:r>
                      <a:endParaRPr lang="en-US" sz="1400" b="0" dirty="0">
                        <a:solidFill>
                          <a:schemeClr val="bg1"/>
                        </a:solidFill>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b="0" dirty="0">
                          <a:solidFill>
                            <a:schemeClr val="tx1"/>
                          </a:solidFill>
                          <a:effectLst/>
                        </a:rPr>
                        <a:t>Verify that your intended use is permitted to avoid wasting your time. Read </a:t>
                      </a:r>
                      <a:r>
                        <a:rPr lang="en-US" sz="1600" b="0" u="sng" dirty="0">
                          <a:solidFill>
                            <a:schemeClr val="tx1"/>
                          </a:solidFill>
                          <a:effectLst/>
                          <a:hlinkClick r:id="rId3">
                            <a:extLst>
                              <a:ext uri="{A12FA001-AC4F-418D-AE19-62706E023703}">
                                <ahyp:hlinkClr xmlns:ahyp="http://schemas.microsoft.com/office/drawing/2018/hyperlinkcolor" val="tx"/>
                              </a:ext>
                            </a:extLst>
                          </a:hlinkClick>
                        </a:rPr>
                        <a:t>terms and licensing</a:t>
                      </a:r>
                      <a:r>
                        <a:rPr lang="en-US" sz="1600" b="0" dirty="0">
                          <a:solidFill>
                            <a:schemeClr val="tx1"/>
                          </a:solidFill>
                          <a:effectLst/>
                        </a:rPr>
                        <a:t> carefully.</a:t>
                      </a:r>
                      <a:endParaRPr lang="en-US" sz="1600" b="0" dirty="0">
                        <a:solidFill>
                          <a:schemeClr val="tx1"/>
                        </a:solidFill>
                        <a:effectLst/>
                        <a:latin typeface="Times New Roman" panose="02020603050405020304" pitchFamily="18" charset="0"/>
                        <a:ea typeface="+mn-ea"/>
                      </a:endParaRPr>
                    </a:p>
                  </a:txBody>
                  <a:tcPr marL="4275" marR="4275" marT="4275" marB="4275" anchor="ctr">
                    <a:solidFill>
                      <a:schemeClr val="accent1">
                        <a:lumMod val="20000"/>
                        <a:lumOff val="80000"/>
                      </a:schemeClr>
                    </a:solidFill>
                  </a:tcPr>
                </a:tc>
                <a:extLst>
                  <a:ext uri="{0D108BD9-81ED-4DB2-BD59-A6C34878D82A}">
                    <a16:rowId xmlns:a16="http://schemas.microsoft.com/office/drawing/2014/main" val="930333603"/>
                  </a:ext>
                </a:extLst>
              </a:tr>
              <a:tr h="1037250">
                <a:tc>
                  <a:txBody>
                    <a:bodyPr/>
                    <a:lstStyle/>
                    <a:p>
                      <a:pPr marL="0" marR="0">
                        <a:spcBef>
                          <a:spcPts val="0"/>
                        </a:spcBef>
                        <a:spcAft>
                          <a:spcPts val="1575"/>
                        </a:spcAft>
                      </a:pPr>
                      <a:r>
                        <a:rPr lang="en-US" sz="1600">
                          <a:effectLst/>
                        </a:rPr>
                        <a:t>02</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Store the working data copy in a separate folder from the original data. Leave the original data untouched and locked.</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3936468865"/>
                  </a:ext>
                </a:extLst>
              </a:tr>
              <a:tr h="911501">
                <a:tc>
                  <a:txBody>
                    <a:bodyPr/>
                    <a:lstStyle/>
                    <a:p>
                      <a:pPr marL="0" marR="0">
                        <a:spcBef>
                          <a:spcPts val="0"/>
                        </a:spcBef>
                        <a:spcAft>
                          <a:spcPts val="1575"/>
                        </a:spcAft>
                      </a:pPr>
                      <a:r>
                        <a:rPr lang="en-US" sz="1600">
                          <a:effectLst/>
                        </a:rPr>
                        <a:t>03</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Set up or confirm that all the folders are being </a:t>
                      </a:r>
                      <a:r>
                        <a:rPr lang="en-US" sz="1600" u="sng" dirty="0">
                          <a:effectLst/>
                          <a:hlinkClick r:id="rId4"/>
                        </a:rPr>
                        <a:t>backed up</a:t>
                      </a:r>
                      <a:r>
                        <a:rPr lang="en-US" sz="1600" dirty="0">
                          <a:effectLst/>
                        </a:rPr>
                        <a:t> elsewhere.</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1584476019"/>
                  </a:ext>
                </a:extLst>
              </a:tr>
              <a:tr h="840253">
                <a:tc>
                  <a:txBody>
                    <a:bodyPr/>
                    <a:lstStyle/>
                    <a:p>
                      <a:pPr marL="0" marR="0">
                        <a:spcBef>
                          <a:spcPts val="0"/>
                        </a:spcBef>
                        <a:spcAft>
                          <a:spcPts val="1575"/>
                        </a:spcAft>
                      </a:pPr>
                      <a:r>
                        <a:rPr lang="en-US" sz="1600">
                          <a:effectLst/>
                        </a:rPr>
                        <a:t>04</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Start a </a:t>
                      </a:r>
                      <a:r>
                        <a:rPr lang="en-US" sz="1600" u="sng" dirty="0">
                          <a:effectLst/>
                          <a:hlinkClick r:id="rId5"/>
                        </a:rPr>
                        <a:t>README</a:t>
                      </a:r>
                      <a:r>
                        <a:rPr lang="en-US" sz="1600" dirty="0">
                          <a:effectLst/>
                        </a:rPr>
                        <a:t> to capture data retrieval information, including terms/license if applicable. Update this file as needed.</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1515268713"/>
                  </a:ext>
                </a:extLst>
              </a:tr>
              <a:tr h="1359381">
                <a:tc>
                  <a:txBody>
                    <a:bodyPr/>
                    <a:lstStyle/>
                    <a:p>
                      <a:pPr marL="0" marR="0">
                        <a:spcBef>
                          <a:spcPts val="0"/>
                        </a:spcBef>
                        <a:spcAft>
                          <a:spcPts val="1575"/>
                        </a:spcAft>
                      </a:pPr>
                      <a:r>
                        <a:rPr lang="en-US" sz="1600">
                          <a:effectLst/>
                        </a:rPr>
                        <a:t>05</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Read any associated documentation. Add to the README any additional information that did not come with the data.</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320880728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423705761"/>
              </p:ext>
            </p:extLst>
          </p:nvPr>
        </p:nvGraphicFramePr>
        <p:xfrm>
          <a:off x="7840680" y="1447801"/>
          <a:ext cx="3970320" cy="5304395"/>
        </p:xfrm>
        <a:graphic>
          <a:graphicData uri="http://schemas.openxmlformats.org/drawingml/2006/table">
            <a:tbl>
              <a:tblPr firstRow="1" firstCol="1" bandRow="1">
                <a:tableStyleId>{5C22544A-7EE6-4342-B048-85BDC9FD1C3A}</a:tableStyleId>
              </a:tblPr>
              <a:tblGrid>
                <a:gridCol w="377380">
                  <a:extLst>
                    <a:ext uri="{9D8B030D-6E8A-4147-A177-3AD203B41FA5}">
                      <a16:colId xmlns:a16="http://schemas.microsoft.com/office/drawing/2014/main" val="2678568938"/>
                    </a:ext>
                  </a:extLst>
                </a:gridCol>
                <a:gridCol w="3592940">
                  <a:extLst>
                    <a:ext uri="{9D8B030D-6E8A-4147-A177-3AD203B41FA5}">
                      <a16:colId xmlns:a16="http://schemas.microsoft.com/office/drawing/2014/main" val="848672445"/>
                    </a:ext>
                  </a:extLst>
                </a:gridCol>
              </a:tblGrid>
              <a:tr h="1183380">
                <a:tc>
                  <a:txBody>
                    <a:bodyPr/>
                    <a:lstStyle/>
                    <a:p>
                      <a:pPr marL="0" marR="0">
                        <a:spcBef>
                          <a:spcPts val="0"/>
                        </a:spcBef>
                        <a:spcAft>
                          <a:spcPts val="1575"/>
                        </a:spcAft>
                      </a:pPr>
                      <a:r>
                        <a:rPr lang="en-US" sz="1600" b="0" dirty="0">
                          <a:solidFill>
                            <a:schemeClr val="bg1"/>
                          </a:solidFill>
                          <a:effectLst/>
                        </a:rPr>
                        <a:t>06</a:t>
                      </a:r>
                      <a:endParaRPr lang="en-US" sz="1600" b="0" dirty="0">
                        <a:solidFill>
                          <a:schemeClr val="bg1"/>
                        </a:solidFill>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b="0" dirty="0">
                          <a:solidFill>
                            <a:schemeClr val="tx1"/>
                          </a:solidFill>
                          <a:effectLst/>
                        </a:rPr>
                        <a:t>Explore the data, noting anything that is unclear. Avoid assumptions by contacting the data producer, if possible.</a:t>
                      </a:r>
                      <a:endParaRPr lang="en-US" sz="1600" b="0" dirty="0">
                        <a:solidFill>
                          <a:schemeClr val="tx1"/>
                        </a:solidFill>
                        <a:effectLst/>
                        <a:latin typeface="Times New Roman" panose="02020603050405020304" pitchFamily="18" charset="0"/>
                        <a:ea typeface="Calibri" panose="020F0502020204030204" pitchFamily="34" charset="0"/>
                      </a:endParaRPr>
                    </a:p>
                  </a:txBody>
                  <a:tcPr marL="4275" marR="4275" marT="4275" marB="4275" anchor="ctr">
                    <a:solidFill>
                      <a:schemeClr val="accent1">
                        <a:lumMod val="20000"/>
                        <a:lumOff val="80000"/>
                      </a:schemeClr>
                    </a:solidFill>
                  </a:tcPr>
                </a:tc>
                <a:extLst>
                  <a:ext uri="{0D108BD9-81ED-4DB2-BD59-A6C34878D82A}">
                    <a16:rowId xmlns:a16="http://schemas.microsoft.com/office/drawing/2014/main" val="1549382966"/>
                  </a:ext>
                </a:extLst>
              </a:tr>
              <a:tr h="1102619">
                <a:tc>
                  <a:txBody>
                    <a:bodyPr/>
                    <a:lstStyle/>
                    <a:p>
                      <a:pPr marL="0" marR="0">
                        <a:spcBef>
                          <a:spcPts val="0"/>
                        </a:spcBef>
                        <a:spcAft>
                          <a:spcPts val="1575"/>
                        </a:spcAft>
                      </a:pPr>
                      <a:r>
                        <a:rPr lang="en-US" sz="1600">
                          <a:effectLst/>
                        </a:rPr>
                        <a:t>07</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If assumptions were made, document what they are in the README plus any evidence that supports the assumption(s).</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2455327633"/>
                  </a:ext>
                </a:extLst>
              </a:tr>
              <a:tr h="838200">
                <a:tc>
                  <a:txBody>
                    <a:bodyPr/>
                    <a:lstStyle/>
                    <a:p>
                      <a:pPr marL="0" marR="0">
                        <a:spcBef>
                          <a:spcPts val="0"/>
                        </a:spcBef>
                        <a:spcAft>
                          <a:spcPts val="1575"/>
                        </a:spcAft>
                      </a:pPr>
                      <a:r>
                        <a:rPr lang="en-US" sz="1600">
                          <a:effectLst/>
                        </a:rPr>
                        <a:t>08</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a:effectLst/>
                        </a:rPr>
                        <a:t>Document actions that were taken on the data prior to starting the work (cleaning, corrections, removing unneeded variables, etc.).</a:t>
                      </a:r>
                      <a:endParaRPr lang="en-US" sz="160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1318183824"/>
                  </a:ext>
                </a:extLst>
              </a:tr>
              <a:tr h="728050">
                <a:tc>
                  <a:txBody>
                    <a:bodyPr/>
                    <a:lstStyle/>
                    <a:p>
                      <a:pPr marL="0" marR="0">
                        <a:spcBef>
                          <a:spcPts val="0"/>
                        </a:spcBef>
                        <a:spcAft>
                          <a:spcPts val="1575"/>
                        </a:spcAft>
                      </a:pPr>
                      <a:r>
                        <a:rPr lang="en-US" sz="1600">
                          <a:effectLst/>
                        </a:rPr>
                        <a:t>09</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Record the </a:t>
                      </a:r>
                      <a:r>
                        <a:rPr lang="en-US" sz="1600" u="sng" dirty="0">
                          <a:effectLst/>
                          <a:hlinkClick r:id="rId6"/>
                        </a:rPr>
                        <a:t>file name(s)</a:t>
                      </a:r>
                      <a:r>
                        <a:rPr lang="en-US" sz="1600" dirty="0">
                          <a:effectLst/>
                        </a:rPr>
                        <a:t> that will serve as official input/output in the README. </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2583639159"/>
                  </a:ext>
                </a:extLst>
              </a:tr>
              <a:tr h="1418196">
                <a:tc>
                  <a:txBody>
                    <a:bodyPr/>
                    <a:lstStyle/>
                    <a:p>
                      <a:pPr marL="0" marR="0">
                        <a:spcBef>
                          <a:spcPts val="0"/>
                        </a:spcBef>
                        <a:spcAft>
                          <a:spcPts val="1575"/>
                        </a:spcAft>
                      </a:pPr>
                      <a:r>
                        <a:rPr lang="en-US" sz="1600">
                          <a:effectLst/>
                        </a:rPr>
                        <a:t>10</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u="sng" dirty="0">
                          <a:effectLst/>
                          <a:hlinkClick r:id="rId7"/>
                        </a:rPr>
                        <a:t>Publish your work</a:t>
                      </a:r>
                      <a:r>
                        <a:rPr lang="en-US" sz="1600" dirty="0">
                          <a:effectLst/>
                        </a:rPr>
                        <a:t>, include data preparation in the methods and cite the data source (if possible, formally in the reference list).</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746009640"/>
                  </a:ext>
                </a:extLst>
              </a:tr>
            </a:tbl>
          </a:graphicData>
        </a:graphic>
      </p:graphicFrame>
      <p:sp>
        <p:nvSpPr>
          <p:cNvPr id="8" name="Rectangle 7">
            <a:extLst>
              <a:ext uri="{FF2B5EF4-FFF2-40B4-BE49-F238E27FC236}">
                <a16:creationId xmlns:a16="http://schemas.microsoft.com/office/drawing/2014/main" id="{089654F4-FDBD-49C4-9C8D-9262AEED83C7}"/>
              </a:ext>
            </a:extLst>
          </p:cNvPr>
          <p:cNvSpPr/>
          <p:nvPr/>
        </p:nvSpPr>
        <p:spPr>
          <a:xfrm>
            <a:off x="721895" y="2296310"/>
            <a:ext cx="2286000" cy="2286000"/>
          </a:xfrm>
          <a:prstGeom prst="rect">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9919200-1CC1-42B9-8F99-B21458C52504}"/>
              </a:ext>
            </a:extLst>
          </p:cNvPr>
          <p:cNvPicPr>
            <a:picLocks noChangeAspect="1"/>
          </p:cNvPicPr>
          <p:nvPr/>
        </p:nvPicPr>
        <p:blipFill>
          <a:blip r:embed="rId8"/>
          <a:stretch>
            <a:fillRect/>
          </a:stretch>
        </p:blipFill>
        <p:spPr>
          <a:xfrm>
            <a:off x="950495" y="2812741"/>
            <a:ext cx="1828800" cy="1282890"/>
          </a:xfrm>
          <a:prstGeom prst="rect">
            <a:avLst/>
          </a:prstGeom>
        </p:spPr>
      </p:pic>
      <p:sp>
        <p:nvSpPr>
          <p:cNvPr id="10" name="TextBox 9">
            <a:extLst>
              <a:ext uri="{FF2B5EF4-FFF2-40B4-BE49-F238E27FC236}">
                <a16:creationId xmlns:a16="http://schemas.microsoft.com/office/drawing/2014/main" id="{7E94412C-E800-464D-9130-BF000808C442}"/>
              </a:ext>
            </a:extLst>
          </p:cNvPr>
          <p:cNvSpPr txBox="1"/>
          <p:nvPr/>
        </p:nvSpPr>
        <p:spPr>
          <a:xfrm>
            <a:off x="721895" y="4605207"/>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Data Review</a:t>
            </a:r>
          </a:p>
        </p:txBody>
      </p:sp>
      <p:pic>
        <p:nvPicPr>
          <p:cNvPr id="11" name="Picture 10">
            <a:extLst>
              <a:ext uri="{FF2B5EF4-FFF2-40B4-BE49-F238E27FC236}">
                <a16:creationId xmlns:a16="http://schemas.microsoft.com/office/drawing/2014/main" id="{E35E64EF-E944-4BBA-B02A-C0C39DB271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9853" y="469081"/>
            <a:ext cx="1828800" cy="438912"/>
          </a:xfrm>
          <a:prstGeom prst="rect">
            <a:avLst/>
          </a:prstGeom>
        </p:spPr>
      </p:pic>
    </p:spTree>
    <p:extLst>
      <p:ext uri="{BB962C8B-B14F-4D97-AF65-F5344CB8AC3E}">
        <p14:creationId xmlns:p14="http://schemas.microsoft.com/office/powerpoint/2010/main" val="71679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08FEDE-79F3-43AE-8A32-B31EA836FF98}"/>
              </a:ext>
            </a:extLst>
          </p:cNvPr>
          <p:cNvSpPr/>
          <p:nvPr/>
        </p:nvSpPr>
        <p:spPr>
          <a:xfrm>
            <a:off x="721895" y="2296310"/>
            <a:ext cx="2286000" cy="2286000"/>
          </a:xfrm>
          <a:prstGeom prst="rect">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D84D7D-D81D-4ECE-A118-2EDF9F415D87}"/>
              </a:ext>
            </a:extLst>
          </p:cNvPr>
          <p:cNvPicPr>
            <a:picLocks noChangeAspect="1"/>
          </p:cNvPicPr>
          <p:nvPr/>
        </p:nvPicPr>
        <p:blipFill>
          <a:blip r:embed="rId3"/>
          <a:stretch>
            <a:fillRect/>
          </a:stretch>
        </p:blipFill>
        <p:spPr>
          <a:xfrm>
            <a:off x="950495" y="2812741"/>
            <a:ext cx="1828800" cy="128289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605207"/>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Data Review</a:t>
            </a:r>
          </a:p>
        </p:txBody>
      </p:sp>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4"/>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sp>
        <p:nvSpPr>
          <p:cNvPr id="20" name="TextBox 19">
            <a:extLst>
              <a:ext uri="{FF2B5EF4-FFF2-40B4-BE49-F238E27FC236}">
                <a16:creationId xmlns:a16="http://schemas.microsoft.com/office/drawing/2014/main" id="{93402DC1-979E-43D6-BA80-1EB177C9469E}"/>
              </a:ext>
            </a:extLst>
          </p:cNvPr>
          <p:cNvSpPr txBox="1"/>
          <p:nvPr/>
        </p:nvSpPr>
        <p:spPr>
          <a:xfrm>
            <a:off x="3485145" y="1853271"/>
            <a:ext cx="8097254" cy="4770537"/>
          </a:xfrm>
          <a:prstGeom prst="rect">
            <a:avLst/>
          </a:prstGeom>
          <a:noFill/>
        </p:spPr>
        <p:txBody>
          <a:bodyPr wrap="square" rtlCol="0">
            <a:spAutoFit/>
          </a:bodyPr>
          <a:lstStyle/>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Check for undocumented variable and value information</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Examine data for inconsistencies and errors</a:t>
            </a:r>
          </a:p>
          <a:p>
            <a:pPr marL="800100" lvl="1" indent="-350838">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Discrepancies in number of observations </a:t>
            </a:r>
          </a:p>
          <a:p>
            <a:pPr marL="800100" lvl="1" indent="-350838">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Out-of-range or wild codes</a:t>
            </a:r>
          </a:p>
          <a:p>
            <a:pPr marL="800100" lvl="1" indent="-350838">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Undefined null values</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Review data for confidentiality/intellectual property issues, anonymization</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Confirm data is cited in article (and Readme)</a:t>
            </a:r>
          </a:p>
          <a:p>
            <a:pPr>
              <a:spcAft>
                <a:spcPts val="1200"/>
              </a:spcAft>
            </a:pPr>
            <a:endParaRPr lang="en-US" sz="24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4AD20AFD-9EEF-4622-94A1-0553BA1FDC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41781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9" name="TextBox 18">
            <a:extLst>
              <a:ext uri="{FF2B5EF4-FFF2-40B4-BE49-F238E27FC236}">
                <a16:creationId xmlns:a16="http://schemas.microsoft.com/office/drawing/2014/main" id="{64CFA47A-BEC0-4A72-B238-7FAC482C5341}"/>
              </a:ext>
            </a:extLst>
          </p:cNvPr>
          <p:cNvSpPr txBox="1"/>
          <p:nvPr/>
        </p:nvSpPr>
        <p:spPr>
          <a:xfrm>
            <a:off x="3517231" y="2069427"/>
            <a:ext cx="5626769" cy="3724096"/>
          </a:xfrm>
          <a:prstGeom prst="rect">
            <a:avLst/>
          </a:prstGeom>
          <a:noFill/>
        </p:spPr>
        <p:txBody>
          <a:bodyPr wrap="square" rtlCol="0">
            <a:spAutoFit/>
          </a:bodyPr>
          <a:lstStyle/>
          <a:p>
            <a:pPr marL="465138" indent="-465138">
              <a:spcAft>
                <a:spcPts val="1200"/>
              </a:spcAft>
              <a:buClr>
                <a:srgbClr val="A32428"/>
              </a:buClr>
              <a:buSzPct val="115000"/>
              <a:buFont typeface="+mj-lt"/>
              <a:buAutoNum type="arabicPeriod"/>
            </a:pPr>
            <a:r>
              <a:rPr lang="en-US" sz="2400" dirty="0">
                <a:latin typeface="Roboto" panose="020B0604020202020204" charset="0"/>
                <a:ea typeface="Roboto" panose="020B0604020202020204" charset="0"/>
              </a:rPr>
              <a:t>Check file names of codes contain the order of execution, i.e., prefixed with a step ##.</a:t>
            </a:r>
          </a:p>
          <a:p>
            <a:pPr marL="465138" indent="-465138">
              <a:spcAft>
                <a:spcPts val="1200"/>
              </a:spcAft>
              <a:buClr>
                <a:srgbClr val="A32428"/>
              </a:buClr>
              <a:buSzPct val="115000"/>
              <a:buFont typeface="+mj-lt"/>
              <a:buAutoNum type="arabicPeriod"/>
            </a:pPr>
            <a:r>
              <a:rPr lang="en-US" sz="2400" dirty="0">
                <a:latin typeface="Roboto" panose="020B0604020202020204" charset="0"/>
                <a:ea typeface="Roboto" panose="020B0604020202020204" charset="0"/>
              </a:rPr>
              <a:t>Check for presence of master file that would execute all codes in sequence</a:t>
            </a:r>
          </a:p>
          <a:p>
            <a:pPr marL="465138" indent="-465138">
              <a:spcAft>
                <a:spcPts val="1200"/>
              </a:spcAft>
              <a:buClr>
                <a:srgbClr val="A32428"/>
              </a:buClr>
              <a:buSzPct val="115000"/>
              <a:buFont typeface="+mj-lt"/>
              <a:buAutoNum type="arabicPeriod"/>
            </a:pPr>
            <a:r>
              <a:rPr lang="en-US" sz="2400" dirty="0">
                <a:latin typeface="Roboto" panose="020B0604020202020204" charset="0"/>
                <a:ea typeface="Roboto" panose="020B0604020202020204" charset="0"/>
              </a:rPr>
              <a:t>Identify </a:t>
            </a:r>
            <a:r>
              <a:rPr lang="en-US" sz="2400" u="sng" dirty="0">
                <a:latin typeface="Roboto" panose="020B0604020202020204" charset="0"/>
                <a:ea typeface="Roboto" panose="020B0604020202020204" charset="0"/>
              </a:rPr>
              <a:t>software</a:t>
            </a:r>
            <a:r>
              <a:rPr lang="en-US" sz="2400" dirty="0">
                <a:latin typeface="Roboto" panose="020B0604020202020204" charset="0"/>
                <a:ea typeface="Roboto" panose="020B0604020202020204" charset="0"/>
              </a:rPr>
              <a:t>, </a:t>
            </a:r>
            <a:r>
              <a:rPr lang="en-US" sz="2400" u="sng" dirty="0">
                <a:latin typeface="Roboto" panose="020B0604020202020204" charset="0"/>
                <a:ea typeface="Roboto" panose="020B0604020202020204" charset="0"/>
              </a:rPr>
              <a:t>packages</a:t>
            </a:r>
            <a:r>
              <a:rPr lang="en-US" sz="2400" dirty="0">
                <a:latin typeface="Roboto" panose="020B0604020202020204" charset="0"/>
                <a:ea typeface="Roboto" panose="020B0604020202020204" charset="0"/>
              </a:rPr>
              <a:t>, and </a:t>
            </a:r>
            <a:r>
              <a:rPr lang="en-US" sz="2400" u="sng" dirty="0">
                <a:latin typeface="Roboto" panose="020B0604020202020204" charset="0"/>
                <a:ea typeface="Roboto" panose="020B0604020202020204" charset="0"/>
              </a:rPr>
              <a:t>OS</a:t>
            </a:r>
            <a:r>
              <a:rPr lang="en-US" sz="2400" dirty="0">
                <a:latin typeface="Roboto" panose="020B0604020202020204" charset="0"/>
                <a:ea typeface="Roboto" panose="020B0604020202020204" charset="0"/>
              </a:rPr>
              <a:t> and their versions required to execute the code.   </a:t>
            </a:r>
            <a:endParaRPr lang="en-US" sz="2400" dirty="0">
              <a:latin typeface="Roboto" panose="02000000000000000000" pitchFamily="2" charset="0"/>
              <a:ea typeface="Roboto" panose="02000000000000000000" pitchFamily="2" charset="0"/>
            </a:endParaRPr>
          </a:p>
        </p:txBody>
      </p:sp>
      <p:pic>
        <p:nvPicPr>
          <p:cNvPr id="7" name="Picture 6"/>
          <p:cNvPicPr>
            <a:picLocks noChangeAspect="1"/>
          </p:cNvPicPr>
          <p:nvPr/>
        </p:nvPicPr>
        <p:blipFill rotWithShape="1">
          <a:blip r:embed="rId4"/>
          <a:srcRect l="40254" t="4512" r="32464" b="55168"/>
          <a:stretch/>
        </p:blipFill>
        <p:spPr>
          <a:xfrm>
            <a:off x="9144000" y="2252340"/>
            <a:ext cx="2891315" cy="3031853"/>
          </a:xfrm>
          <a:prstGeom prst="rect">
            <a:avLst/>
          </a:prstGeom>
        </p:spPr>
      </p:pic>
      <p:sp>
        <p:nvSpPr>
          <p:cNvPr id="8" name="TextBox 7">
            <a:extLst>
              <a:ext uri="{FF2B5EF4-FFF2-40B4-BE49-F238E27FC236}">
                <a16:creationId xmlns:a16="http://schemas.microsoft.com/office/drawing/2014/main" id="{D7046153-E058-4455-B1C5-1C92F437C3A3}"/>
              </a:ext>
            </a:extLst>
          </p:cNvPr>
          <p:cNvSpPr txBox="1"/>
          <p:nvPr/>
        </p:nvSpPr>
        <p:spPr>
          <a:xfrm>
            <a:off x="583347" y="801469"/>
            <a:ext cx="8789253" cy="1015663"/>
          </a:xfrm>
          <a:prstGeom prst="rect">
            <a:avLst/>
          </a:prstGeom>
          <a:noFill/>
        </p:spPr>
        <p:txBody>
          <a:bodyPr wrap="square" rtlCol="0">
            <a:spAutoFit/>
          </a:bodyPr>
          <a:lstStyle/>
          <a:p>
            <a:r>
              <a:rPr lang="en-US" sz="6000" b="1" dirty="0">
                <a:solidFill>
                  <a:srgbClr val="A32428"/>
                </a:solidFill>
                <a:latin typeface="Playfair Display ExtraBold" pitchFamily="2" charset="0"/>
              </a:rPr>
              <a:t>15 Code Review Things</a:t>
            </a:r>
          </a:p>
        </p:txBody>
      </p:sp>
      <p:pic>
        <p:nvPicPr>
          <p:cNvPr id="10" name="Picture 9">
            <a:extLst>
              <a:ext uri="{FF2B5EF4-FFF2-40B4-BE49-F238E27FC236}">
                <a16:creationId xmlns:a16="http://schemas.microsoft.com/office/drawing/2014/main" id="{B2EBA219-CCDD-423D-8A2D-85A6461F32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40352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9" name="TextBox 18">
            <a:extLst>
              <a:ext uri="{FF2B5EF4-FFF2-40B4-BE49-F238E27FC236}">
                <a16:creationId xmlns:a16="http://schemas.microsoft.com/office/drawing/2014/main" id="{64CFA47A-BEC0-4A72-B238-7FAC482C5341}"/>
              </a:ext>
            </a:extLst>
          </p:cNvPr>
          <p:cNvSpPr txBox="1"/>
          <p:nvPr/>
        </p:nvSpPr>
        <p:spPr>
          <a:xfrm>
            <a:off x="3403013" y="1690084"/>
            <a:ext cx="8065168" cy="3662541"/>
          </a:xfrm>
          <a:prstGeom prst="rect">
            <a:avLst/>
          </a:prstGeom>
          <a:noFill/>
        </p:spPr>
        <p:txBody>
          <a:bodyPr wrap="square" rtlCol="0">
            <a:spAutoFit/>
          </a:bodyPr>
          <a:lstStyle/>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Convert absolute file paths to relative file paths</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Check code for presence of non-executable comments that document analysis processes </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Map code processes to paper sections using comments</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Remove or comment out unnecessary codes</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Label new variables and their values immediately after creation</a:t>
            </a:r>
          </a:p>
        </p:txBody>
      </p:sp>
      <p:pic>
        <p:nvPicPr>
          <p:cNvPr id="8" name="Picture 7">
            <a:extLst>
              <a:ext uri="{FF2B5EF4-FFF2-40B4-BE49-F238E27FC236}">
                <a16:creationId xmlns:a16="http://schemas.microsoft.com/office/drawing/2014/main" id="{AB2A54C8-8449-4B17-A49A-A27A0E68C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6154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7DE1F4-11C9-4761-836C-A368E3B5292B}"/>
              </a:ext>
            </a:extLst>
          </p:cNvPr>
          <p:cNvGrpSpPr/>
          <p:nvPr/>
        </p:nvGrpSpPr>
        <p:grpSpPr>
          <a:xfrm>
            <a:off x="3357474" y="1673262"/>
            <a:ext cx="5407959" cy="3083218"/>
            <a:chOff x="1905000" y="881743"/>
            <a:chExt cx="8343900" cy="5094514"/>
          </a:xfrm>
        </p:grpSpPr>
        <p:sp>
          <p:nvSpPr>
            <p:cNvPr id="11" name="Rectangle: Rounded Corners 3">
              <a:extLst>
                <a:ext uri="{FF2B5EF4-FFF2-40B4-BE49-F238E27FC236}">
                  <a16:creationId xmlns:a16="http://schemas.microsoft.com/office/drawing/2014/main" id="{3E7106C5-7134-4770-84ED-63F7BAB86C57}"/>
                </a:ext>
              </a:extLst>
            </p:cNvPr>
            <p:cNvSpPr/>
            <p:nvPr/>
          </p:nvSpPr>
          <p:spPr>
            <a:xfrm>
              <a:off x="1943100" y="881743"/>
              <a:ext cx="8305800" cy="5094514"/>
            </a:xfrm>
            <a:prstGeom prst="roundRect">
              <a:avLst>
                <a:gd name="adj" fmla="val 11539"/>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B5F202-578C-4111-9284-5B4AFED5CBB8}"/>
                </a:ext>
              </a:extLst>
            </p:cNvPr>
            <p:cNvSpPr/>
            <p:nvPr/>
          </p:nvSpPr>
          <p:spPr>
            <a:xfrm>
              <a:off x="1905000" y="2661556"/>
              <a:ext cx="8343900" cy="2759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81129E-DF48-4849-95ED-275D8A6F6929}"/>
                </a:ext>
              </a:extLst>
            </p:cNvPr>
            <p:cNvSpPr txBox="1"/>
            <p:nvPr/>
          </p:nvSpPr>
          <p:spPr>
            <a:xfrm>
              <a:off x="2426166" y="894131"/>
              <a:ext cx="7135587" cy="1767425"/>
            </a:xfrm>
            <a:prstGeom prst="rect">
              <a:avLst/>
            </a:prstGeom>
            <a:noFill/>
          </p:spPr>
          <p:txBody>
            <a:bodyPr wrap="square" rtlCol="0">
              <a:spAutoFit/>
            </a:bodyPr>
            <a:lstStyle/>
            <a:p>
              <a:pPr algn="ctr">
                <a:lnSpc>
                  <a:spcPts val="4000"/>
                </a:lnSpc>
              </a:pPr>
              <a:r>
                <a:rPr lang="en-US" sz="2800" dirty="0">
                  <a:solidFill>
                    <a:schemeClr val="bg1"/>
                  </a:solidFill>
                  <a:latin typeface="Century Gothic" panose="020B0502020202020204" pitchFamily="34" charset="0"/>
                </a:rPr>
                <a:t>I registered for this workshop because...</a:t>
              </a:r>
              <a:endParaRPr lang="en-US" sz="2800" spc="300" dirty="0">
                <a:solidFill>
                  <a:schemeClr val="bg1"/>
                </a:solidFill>
                <a:latin typeface="Century Gothic" panose="020B0502020202020204" pitchFamily="34" charset="0"/>
              </a:endParaRPr>
            </a:p>
          </p:txBody>
        </p:sp>
      </p:grpSp>
      <p:pic>
        <p:nvPicPr>
          <p:cNvPr id="8" name="Picture 7">
            <a:extLst>
              <a:ext uri="{FF2B5EF4-FFF2-40B4-BE49-F238E27FC236}">
                <a16:creationId xmlns:a16="http://schemas.microsoft.com/office/drawing/2014/main" id="{D0BE50B8-9E75-4057-8DF9-05EA12C83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79552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1000" y="1219200"/>
            <a:ext cx="7525512" cy="5486400"/>
          </a:xfrm>
          <a:prstGeom prst="rect">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Rectangle 7"/>
          <p:cNvSpPr/>
          <p:nvPr/>
        </p:nvSpPr>
        <p:spPr>
          <a:xfrm>
            <a:off x="4242758" y="1285451"/>
            <a:ext cx="7525513" cy="5493812"/>
          </a:xfrm>
          <a:prstGeom prst="rect">
            <a:avLst/>
          </a:prstGeom>
        </p:spPr>
        <p:txBody>
          <a:bodyPr wrap="square">
            <a:spAutoFit/>
          </a:bodyPr>
          <a:lstStyle/>
          <a:p>
            <a:pPr>
              <a:spcAft>
                <a:spcPts val="100"/>
              </a:spcAft>
            </a:pPr>
            <a:r>
              <a:rPr lang="en-US" sz="1600" b="1" dirty="0">
                <a:solidFill>
                  <a:srgbClr val="80AF51"/>
                </a:solidFill>
                <a:latin typeface="Courier New" panose="02070309020205020404" pitchFamily="49" charset="0"/>
                <a:cs typeface="Courier New" panose="02070309020205020404" pitchFamily="49" charset="0"/>
              </a:rPr>
              <a:t>***********************************************************</a:t>
            </a: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***********************CODE TITLE**************************</a:t>
            </a: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a:t>
            </a:r>
          </a:p>
          <a:p>
            <a:pPr>
              <a:spcAft>
                <a:spcPts val="100"/>
              </a:spcAft>
            </a:pPr>
            <a:r>
              <a:rPr lang="en-US" sz="1600" b="1" dirty="0">
                <a:latin typeface="Courier New" panose="02070309020205020404" pitchFamily="49" charset="0"/>
                <a:cs typeface="Courier New" panose="02070309020205020404" pitchFamily="49" charset="0"/>
              </a:rPr>
              <a:t>clear</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log</a:t>
            </a:r>
            <a:r>
              <a:rPr lang="en-US" sz="1600" b="1" dirty="0">
                <a:latin typeface="Courier New" panose="02070309020205020404" pitchFamily="49" charset="0"/>
                <a:cs typeface="Courier New" panose="02070309020205020404" pitchFamily="49" charset="0"/>
              </a:rPr>
              <a:t> using </a:t>
            </a:r>
            <a:r>
              <a:rPr lang="en-US" sz="1600" b="1" dirty="0">
                <a:solidFill>
                  <a:schemeClr val="accent4">
                    <a:lumMod val="75000"/>
                  </a:schemeClr>
                </a:solidFill>
                <a:latin typeface="Courier New" panose="02070309020205020404" pitchFamily="49" charset="0"/>
                <a:cs typeface="Courier New" panose="02070309020205020404" pitchFamily="49" charset="0"/>
              </a:rPr>
              <a:t>“../Output/demoCodeLog.txt"</a:t>
            </a:r>
            <a:r>
              <a:rPr lang="en-US" sz="1600" b="1" dirty="0">
                <a:latin typeface="Courier New" panose="02070309020205020404" pitchFamily="49" charset="0"/>
                <a:cs typeface="Courier New" panose="02070309020205020404" pitchFamily="49" charset="0"/>
              </a:rPr>
              <a:t>, </a:t>
            </a:r>
            <a:r>
              <a:rPr lang="en-US" sz="1600" b="1" dirty="0">
                <a:solidFill>
                  <a:schemeClr val="accent2"/>
                </a:solidFill>
                <a:latin typeface="Courier New" panose="02070309020205020404" pitchFamily="49" charset="0"/>
                <a:cs typeface="Courier New" panose="02070309020205020404" pitchFamily="49" charset="0"/>
              </a:rPr>
              <a:t>replace</a:t>
            </a:r>
            <a:r>
              <a:rPr lang="en-US" sz="1600" b="1" dirty="0">
                <a:latin typeface="Courier New" panose="02070309020205020404" pitchFamily="49" charset="0"/>
                <a:cs typeface="Courier New" panose="02070309020205020404" pitchFamily="49" charset="0"/>
              </a:rPr>
              <a:t> text</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import</a:t>
            </a:r>
            <a:r>
              <a:rPr lang="en-US" sz="1600" b="1" dirty="0">
                <a:latin typeface="Courier New" panose="02070309020205020404" pitchFamily="49" charset="0"/>
                <a:cs typeface="Courier New" panose="02070309020205020404" pitchFamily="49" charset="0"/>
              </a:rPr>
              <a:t> delimited “../Original Data/HelloWorld.txt"</a:t>
            </a:r>
          </a:p>
          <a:p>
            <a:pPr>
              <a:spcAft>
                <a:spcPts val="100"/>
              </a:spcAft>
            </a:pP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//Labeling the variables and values</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treatment </a:t>
            </a:r>
            <a:r>
              <a:rPr lang="en-US" sz="1600" b="1" dirty="0">
                <a:solidFill>
                  <a:schemeClr val="accent4">
                    <a:lumMod val="75000"/>
                  </a:schemeClr>
                </a:solidFill>
                <a:latin typeface="Courier New" panose="02070309020205020404" pitchFamily="49" charset="0"/>
                <a:cs typeface="Courier New" panose="02070309020205020404" pitchFamily="49" charset="0"/>
              </a:rPr>
              <a:t>"The manipulation group"</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define treatment1 1 </a:t>
            </a:r>
            <a:r>
              <a:rPr lang="en-US" sz="1600" b="1" dirty="0">
                <a:solidFill>
                  <a:schemeClr val="accent4">
                    <a:lumMod val="75000"/>
                  </a:schemeClr>
                </a:solidFill>
                <a:latin typeface="Courier New" panose="02070309020205020404" pitchFamily="49" charset="0"/>
                <a:cs typeface="Courier New" panose="02070309020205020404" pitchFamily="49" charset="0"/>
              </a:rPr>
              <a:t>“Well Documented"</a:t>
            </a:r>
            <a:r>
              <a:rPr lang="en-US" sz="1600" b="1" dirty="0">
                <a:latin typeface="Courier New" panose="02070309020205020404" pitchFamily="49" charset="0"/>
                <a:cs typeface="Courier New" panose="02070309020205020404" pitchFamily="49" charset="0"/>
              </a:rPr>
              <a:t> 2 </a:t>
            </a:r>
            <a:r>
              <a:rPr lang="en-US" sz="1600" b="1" dirty="0">
                <a:solidFill>
                  <a:schemeClr val="accent4">
                    <a:lumMod val="75000"/>
                  </a:schemeClr>
                </a:solidFill>
                <a:latin typeface="Courier New" panose="02070309020205020404" pitchFamily="49" charset="0"/>
                <a:cs typeface="Courier New" panose="02070309020205020404" pitchFamily="49" charset="0"/>
              </a:rPr>
              <a:t>“Poorly Documented"</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value treatment treatment1</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pieces </a:t>
            </a:r>
            <a:r>
              <a:rPr lang="en-US" sz="1600" b="1" dirty="0">
                <a:solidFill>
                  <a:schemeClr val="accent4">
                    <a:lumMod val="75000"/>
                  </a:schemeClr>
                </a:solidFill>
                <a:latin typeface="Courier New" panose="02070309020205020404" pitchFamily="49" charset="0"/>
                <a:cs typeface="Courier New" panose="02070309020205020404" pitchFamily="49" charset="0"/>
              </a:rPr>
              <a:t>“Good labels are descriptive but not too long"</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gender </a:t>
            </a:r>
            <a:r>
              <a:rPr lang="en-US" sz="1600" b="1" dirty="0">
                <a:solidFill>
                  <a:schemeClr val="accent4">
                    <a:lumMod val="75000"/>
                  </a:schemeClr>
                </a:solidFill>
                <a:latin typeface="Courier New" panose="02070309020205020404" pitchFamily="49" charset="0"/>
                <a:cs typeface="Courier New" panose="02070309020205020404" pitchFamily="49" charset="0"/>
              </a:rPr>
              <a:t>"Gender"</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define gender1 1 </a:t>
            </a:r>
            <a:r>
              <a:rPr lang="en-US" sz="1600" b="1" dirty="0">
                <a:solidFill>
                  <a:schemeClr val="accent4">
                    <a:lumMod val="75000"/>
                  </a:schemeClr>
                </a:solidFill>
                <a:latin typeface="Courier New" panose="02070309020205020404" pitchFamily="49" charset="0"/>
                <a:cs typeface="Courier New" panose="02070309020205020404" pitchFamily="49" charset="0"/>
              </a:rPr>
              <a:t>"Male" </a:t>
            </a:r>
            <a:r>
              <a:rPr lang="en-US" sz="1600" b="1" dirty="0">
                <a:latin typeface="Courier New" panose="02070309020205020404" pitchFamily="49" charset="0"/>
                <a:cs typeface="Courier New" panose="02070309020205020404" pitchFamily="49" charset="0"/>
              </a:rPr>
              <a:t>2 </a:t>
            </a:r>
            <a:r>
              <a:rPr lang="en-US" sz="1600" b="1" dirty="0">
                <a:solidFill>
                  <a:schemeClr val="accent4">
                    <a:lumMod val="75000"/>
                  </a:schemeClr>
                </a:solidFill>
                <a:latin typeface="Courier New" panose="02070309020205020404" pitchFamily="49" charset="0"/>
                <a:cs typeface="Courier New" panose="02070309020205020404" pitchFamily="49" charset="0"/>
              </a:rPr>
              <a:t>"Female“</a:t>
            </a:r>
          </a:p>
          <a:p>
            <a:pPr>
              <a:spcAft>
                <a:spcPts val="100"/>
              </a:spcAft>
            </a:pP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 Table 1 - Descriptive statistics of the sample </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tab</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err="1">
                <a:solidFill>
                  <a:schemeClr val="accent2"/>
                </a:solidFill>
                <a:latin typeface="Courier New" panose="02070309020205020404" pitchFamily="49" charset="0"/>
                <a:cs typeface="Courier New" panose="02070309020205020404" pitchFamily="49" charset="0"/>
              </a:rPr>
              <a:t>ttest</a:t>
            </a:r>
            <a:r>
              <a:rPr lang="en-US" sz="1600" b="1" dirty="0">
                <a:latin typeface="Courier New" panose="02070309020205020404" pitchFamily="49" charset="0"/>
                <a:cs typeface="Courier New" panose="02070309020205020404" pitchFamily="49" charset="0"/>
              </a:rPr>
              <a:t> age </a:t>
            </a:r>
            <a:r>
              <a:rPr lang="en-US" sz="1600" b="1" dirty="0">
                <a:solidFill>
                  <a:schemeClr val="accent2"/>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 2, by(</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unequal</a:t>
            </a:r>
          </a:p>
          <a:p>
            <a:pPr>
              <a:spcAft>
                <a:spcPts val="100"/>
              </a:spcAft>
            </a:pPr>
            <a:r>
              <a:rPr lang="en-US" sz="1600" b="1" dirty="0" err="1">
                <a:solidFill>
                  <a:schemeClr val="accent2"/>
                </a:solidFill>
                <a:latin typeface="Courier New" panose="02070309020205020404" pitchFamily="49" charset="0"/>
                <a:cs typeface="Courier New" panose="02070309020205020404" pitchFamily="49" charset="0"/>
              </a:rPr>
              <a:t>ttest</a:t>
            </a:r>
            <a:r>
              <a:rPr lang="en-US" sz="1600" b="1" dirty="0">
                <a:latin typeface="Courier New" panose="02070309020205020404" pitchFamily="49" charset="0"/>
                <a:cs typeface="Courier New" panose="02070309020205020404" pitchFamily="49" charset="0"/>
              </a:rPr>
              <a:t> age </a:t>
            </a:r>
            <a:r>
              <a:rPr lang="en-US" sz="1600" b="1" dirty="0">
                <a:solidFill>
                  <a:schemeClr val="accent2"/>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==3 |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 4, by(</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unequal</a:t>
            </a:r>
          </a:p>
        </p:txBody>
      </p:sp>
      <p:sp>
        <p:nvSpPr>
          <p:cNvPr id="6" name="Rectangle 5">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11" name="TextBox 10">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pic>
        <p:nvPicPr>
          <p:cNvPr id="10" name="Picture 9">
            <a:extLst>
              <a:ext uri="{FF2B5EF4-FFF2-40B4-BE49-F238E27FC236}">
                <a16:creationId xmlns:a16="http://schemas.microsoft.com/office/drawing/2014/main" id="{90F14496-A58F-4351-877C-25112D03BA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7759" y="533803"/>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9" name="TextBox 18">
            <a:extLst>
              <a:ext uri="{FF2B5EF4-FFF2-40B4-BE49-F238E27FC236}">
                <a16:creationId xmlns:a16="http://schemas.microsoft.com/office/drawing/2014/main" id="{64CFA47A-BEC0-4A72-B238-7FAC482C5341}"/>
              </a:ext>
            </a:extLst>
          </p:cNvPr>
          <p:cNvSpPr txBox="1"/>
          <p:nvPr/>
        </p:nvSpPr>
        <p:spPr>
          <a:xfrm>
            <a:off x="3399799" y="1295400"/>
            <a:ext cx="8065168" cy="4770537"/>
          </a:xfrm>
          <a:prstGeom prst="rect">
            <a:avLst/>
          </a:prstGeom>
          <a:noFill/>
        </p:spPr>
        <p:txBody>
          <a:bodyPr wrap="square" rtlCol="0">
            <a:spAutoFit/>
          </a:bodyPr>
          <a:lstStyle/>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Run the code from start to finish, in one go, using a different computer (not the one you used to run you analysis).   Rebuild the computing environment if necessary. </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Address errors in code.  Repeat until no more errors are encountered.  </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Note in the code the date you last executed your code from start to finish.</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Compare code output to findings presented in article. </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Code generates output in the same order as they appear on the manuscript (if possible)</a:t>
            </a:r>
          </a:p>
        </p:txBody>
      </p:sp>
      <p:pic>
        <p:nvPicPr>
          <p:cNvPr id="7" name="Picture 6">
            <a:extLst>
              <a:ext uri="{FF2B5EF4-FFF2-40B4-BE49-F238E27FC236}">
                <a16:creationId xmlns:a16="http://schemas.microsoft.com/office/drawing/2014/main" id="{C2B89956-CED0-43EE-8ECC-210CA215F6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4396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8" name="Content Placeholder 2">
            <a:extLst>
              <a:ext uri="{FF2B5EF4-FFF2-40B4-BE49-F238E27FC236}">
                <a16:creationId xmlns:a16="http://schemas.microsoft.com/office/drawing/2014/main" id="{C4ADFAD5-E914-F44C-80EE-5726275FA3C2}"/>
              </a:ext>
            </a:extLst>
          </p:cNvPr>
          <p:cNvSpPr txBox="1">
            <a:spLocks/>
          </p:cNvSpPr>
          <p:nvPr/>
        </p:nvSpPr>
        <p:spPr>
          <a:xfrm>
            <a:off x="3048000" y="1355835"/>
            <a:ext cx="4800600" cy="26065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lnSpc>
                <a:spcPct val="100000"/>
              </a:lnSpc>
              <a:spcBef>
                <a:spcPts val="0"/>
              </a:spcBef>
              <a:buFont typeface="Arial" panose="020B0604020202020204" pitchFamily="34" charset="0"/>
              <a:buAutoNum type="arabicPeriod"/>
            </a:pPr>
            <a:r>
              <a:rPr lang="en-US" sz="2600" dirty="0"/>
              <a:t>Title of study</a:t>
            </a:r>
          </a:p>
          <a:p>
            <a:pPr marL="971550" lvl="1" indent="-514350">
              <a:lnSpc>
                <a:spcPct val="100000"/>
              </a:lnSpc>
              <a:spcBef>
                <a:spcPts val="0"/>
              </a:spcBef>
              <a:buFont typeface="Arial" panose="020B0604020202020204" pitchFamily="34" charset="0"/>
              <a:buAutoNum type="arabicPeriod"/>
            </a:pPr>
            <a:r>
              <a:rPr lang="en-US" sz="2600" dirty="0"/>
              <a:t>Author(s)</a:t>
            </a:r>
          </a:p>
          <a:p>
            <a:pPr marL="971550" lvl="1" indent="-514350">
              <a:lnSpc>
                <a:spcPct val="100000"/>
              </a:lnSpc>
              <a:spcBef>
                <a:spcPts val="0"/>
              </a:spcBef>
              <a:buFont typeface="Arial" panose="020B0604020202020204" pitchFamily="34" charset="0"/>
              <a:buAutoNum type="arabicPeriod"/>
            </a:pPr>
            <a:r>
              <a:rPr lang="en-US" sz="2600" dirty="0"/>
              <a:t>Article Citation (with DOI)</a:t>
            </a:r>
          </a:p>
          <a:p>
            <a:pPr marL="971550" lvl="1" indent="-514350">
              <a:lnSpc>
                <a:spcPct val="100000"/>
              </a:lnSpc>
              <a:spcBef>
                <a:spcPts val="0"/>
              </a:spcBef>
              <a:buFont typeface="Arial" panose="020B0604020202020204" pitchFamily="34" charset="0"/>
              <a:buAutoNum type="arabicPeriod"/>
            </a:pPr>
            <a:r>
              <a:rPr lang="en-US" sz="2600" dirty="0"/>
              <a:t>Primary author contact info and ORCID</a:t>
            </a:r>
          </a:p>
          <a:p>
            <a:pPr marL="971550" lvl="1" indent="-514350">
              <a:lnSpc>
                <a:spcPct val="100000"/>
              </a:lnSpc>
              <a:spcBef>
                <a:spcPts val="0"/>
              </a:spcBef>
              <a:buFont typeface="Arial" panose="020B0604020202020204" pitchFamily="34" charset="0"/>
              <a:buAutoNum type="arabicPeriod"/>
            </a:pPr>
            <a:r>
              <a:rPr lang="en-US" sz="2600" dirty="0"/>
              <a:t>Date code last updated</a:t>
            </a:r>
          </a:p>
        </p:txBody>
      </p:sp>
      <p:pic>
        <p:nvPicPr>
          <p:cNvPr id="9" name="Picture 8"/>
          <p:cNvPicPr>
            <a:picLocks noChangeAspect="1"/>
          </p:cNvPicPr>
          <p:nvPr/>
        </p:nvPicPr>
        <p:blipFill>
          <a:blip r:embed="rId4"/>
          <a:stretch>
            <a:fillRect/>
          </a:stretch>
        </p:blipFill>
        <p:spPr>
          <a:xfrm>
            <a:off x="4374832" y="3810000"/>
            <a:ext cx="6337935" cy="2968498"/>
          </a:xfrm>
          <a:prstGeom prst="rect">
            <a:avLst/>
          </a:prstGeom>
        </p:spPr>
      </p:pic>
      <p:sp>
        <p:nvSpPr>
          <p:cNvPr id="2" name="Rectangle 1"/>
          <p:cNvSpPr/>
          <p:nvPr/>
        </p:nvSpPr>
        <p:spPr>
          <a:xfrm>
            <a:off x="7543800" y="1371075"/>
            <a:ext cx="4430584" cy="2092881"/>
          </a:xfrm>
          <a:prstGeom prst="rect">
            <a:avLst/>
          </a:prstGeom>
        </p:spPr>
        <p:txBody>
          <a:bodyPr wrap="square">
            <a:spAutoFit/>
          </a:bodyPr>
          <a:lstStyle/>
          <a:p>
            <a:pPr marL="971550" lvl="1" indent="-514350">
              <a:lnSpc>
                <a:spcPct val="100000"/>
              </a:lnSpc>
              <a:spcBef>
                <a:spcPts val="0"/>
              </a:spcBef>
              <a:buAutoNum type="arabicPeriod" startAt="6"/>
            </a:pPr>
            <a:r>
              <a:rPr lang="en-US" sz="2600" dirty="0"/>
              <a:t>Date code last executed</a:t>
            </a:r>
          </a:p>
          <a:p>
            <a:pPr marL="971550" lvl="1" indent="-514350">
              <a:lnSpc>
                <a:spcPct val="100000"/>
              </a:lnSpc>
              <a:spcBef>
                <a:spcPts val="0"/>
              </a:spcBef>
              <a:buAutoNum type="arabicPeriod" startAt="6"/>
            </a:pPr>
            <a:r>
              <a:rPr lang="en-US" sz="2600" dirty="0"/>
              <a:t>Code citation (with DOI)</a:t>
            </a:r>
          </a:p>
          <a:p>
            <a:pPr marL="971550" lvl="1" indent="-514350">
              <a:lnSpc>
                <a:spcPct val="100000"/>
              </a:lnSpc>
              <a:spcBef>
                <a:spcPts val="0"/>
              </a:spcBef>
              <a:buAutoNum type="arabicPeriod" startAt="6"/>
            </a:pPr>
            <a:r>
              <a:rPr lang="en-US" sz="2600" dirty="0"/>
              <a:t>Code license</a:t>
            </a:r>
          </a:p>
          <a:p>
            <a:pPr marL="971550" lvl="1" indent="-514350">
              <a:lnSpc>
                <a:spcPct val="100000"/>
              </a:lnSpc>
              <a:spcBef>
                <a:spcPts val="0"/>
              </a:spcBef>
              <a:buAutoNum type="arabicPeriod" startAt="6"/>
            </a:pPr>
            <a:r>
              <a:rPr lang="en-US" sz="2600" dirty="0"/>
              <a:t>Character Encoding</a:t>
            </a:r>
          </a:p>
          <a:p>
            <a:pPr marL="971550" lvl="1" indent="-514350">
              <a:lnSpc>
                <a:spcPct val="100000"/>
              </a:lnSpc>
              <a:spcBef>
                <a:spcPts val="0"/>
              </a:spcBef>
              <a:buAutoNum type="arabicPeriod" startAt="6"/>
            </a:pPr>
            <a:r>
              <a:rPr lang="en-US" sz="2600" dirty="0"/>
              <a:t>Software, version, OS</a:t>
            </a:r>
          </a:p>
        </p:txBody>
      </p:sp>
      <p:sp>
        <p:nvSpPr>
          <p:cNvPr id="10" name="TextBox 9">
            <a:extLst>
              <a:ext uri="{FF2B5EF4-FFF2-40B4-BE49-F238E27FC236}">
                <a16:creationId xmlns:a16="http://schemas.microsoft.com/office/drawing/2014/main" id="{D7046153-E058-4455-B1C5-1C92F437C3A3}"/>
              </a:ext>
            </a:extLst>
          </p:cNvPr>
          <p:cNvSpPr txBox="1"/>
          <p:nvPr/>
        </p:nvSpPr>
        <p:spPr>
          <a:xfrm>
            <a:off x="583347" y="801469"/>
            <a:ext cx="11004884" cy="646331"/>
          </a:xfrm>
          <a:prstGeom prst="rect">
            <a:avLst/>
          </a:prstGeom>
          <a:noFill/>
        </p:spPr>
        <p:txBody>
          <a:bodyPr wrap="square" rtlCol="0">
            <a:spAutoFit/>
          </a:bodyPr>
          <a:lstStyle/>
          <a:p>
            <a:r>
              <a:rPr lang="en-US" sz="3600" dirty="0">
                <a:solidFill>
                  <a:srgbClr val="A32428"/>
                </a:solidFill>
                <a:latin typeface="Playfair Display ExtraBold" pitchFamily="2" charset="0"/>
              </a:rPr>
              <a:t>14. Insert a Code Metadata  Header</a:t>
            </a:r>
          </a:p>
        </p:txBody>
      </p:sp>
      <p:pic>
        <p:nvPicPr>
          <p:cNvPr id="11" name="Picture 10">
            <a:extLst>
              <a:ext uri="{FF2B5EF4-FFF2-40B4-BE49-F238E27FC236}">
                <a16:creationId xmlns:a16="http://schemas.microsoft.com/office/drawing/2014/main" id="{36679465-6704-4DA5-97BB-3B3A50E4C7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70965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rmAutofit/>
          </a:bodyPr>
          <a:lstStyle/>
          <a:p>
            <a:pPr marL="0" indent="0">
              <a:lnSpc>
                <a:spcPct val="100000"/>
              </a:lnSpc>
              <a:spcBef>
                <a:spcPts val="0"/>
              </a:spcBef>
              <a:buNone/>
            </a:pPr>
            <a:r>
              <a:rPr lang="en-US" sz="2600" dirty="0">
                <a:latin typeface="+mj-lt"/>
              </a:rPr>
              <a:t>Manuscript-Code-Output_Checklist.xlsx</a:t>
            </a:r>
          </a:p>
          <a:p>
            <a:pPr marL="514350" indent="-514350">
              <a:lnSpc>
                <a:spcPct val="160000"/>
              </a:lnSpc>
              <a:spcBef>
                <a:spcPts val="0"/>
              </a:spcBef>
              <a:buAutoNum type="arabicPeriod"/>
            </a:pPr>
            <a:endParaRPr lang="en-US" sz="2600" dirty="0">
              <a:latin typeface="+mj-lt"/>
            </a:endParaRPr>
          </a:p>
          <a:p>
            <a:pPr marL="514350" indent="-514350">
              <a:lnSpc>
                <a:spcPct val="160000"/>
              </a:lnSpc>
              <a:spcBef>
                <a:spcPts val="0"/>
              </a:spcBef>
              <a:buAutoNum type="arabicPeriod"/>
            </a:pPr>
            <a:endParaRPr lang="en-US" sz="2600" dirty="0">
              <a:latin typeface="+mj-lt"/>
            </a:endParaRPr>
          </a:p>
        </p:txBody>
      </p:sp>
      <p:pic>
        <p:nvPicPr>
          <p:cNvPr id="5" name="Picture 4">
            <a:extLst>
              <a:ext uri="{FF2B5EF4-FFF2-40B4-BE49-F238E27FC236}">
                <a16:creationId xmlns:a16="http://schemas.microsoft.com/office/drawing/2014/main" id="{3A09206F-A4B3-4D2E-A7E0-95CBED823D91}"/>
              </a:ext>
            </a:extLst>
          </p:cNvPr>
          <p:cNvPicPr>
            <a:picLocks noChangeAspect="1"/>
          </p:cNvPicPr>
          <p:nvPr/>
        </p:nvPicPr>
        <p:blipFill>
          <a:blip r:embed="rId3"/>
          <a:stretch>
            <a:fillRect/>
          </a:stretch>
        </p:blipFill>
        <p:spPr>
          <a:xfrm>
            <a:off x="3048000" y="2236922"/>
            <a:ext cx="9067800" cy="2876681"/>
          </a:xfrm>
          <a:prstGeom prst="rect">
            <a:avLst/>
          </a:prstGeom>
        </p:spPr>
      </p:pic>
      <p:sp>
        <p:nvSpPr>
          <p:cNvPr id="9" name="Rectangle 8">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DFFFE5-066D-4EC6-A13E-57EE0CFB974D}"/>
              </a:ext>
            </a:extLst>
          </p:cNvPr>
          <p:cNvPicPr>
            <a:picLocks noChangeAspect="1"/>
          </p:cNvPicPr>
          <p:nvPr/>
        </p:nvPicPr>
        <p:blipFill>
          <a:blip r:embed="rId4"/>
          <a:stretch>
            <a:fillRect/>
          </a:stretch>
        </p:blipFill>
        <p:spPr>
          <a:xfrm>
            <a:off x="1108048" y="2525271"/>
            <a:ext cx="1513693" cy="1828800"/>
          </a:xfrm>
          <a:prstGeom prst="rect">
            <a:avLst/>
          </a:prstGeom>
        </p:spPr>
      </p:pic>
      <p:sp>
        <p:nvSpPr>
          <p:cNvPr id="11" name="TextBox 10">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3" name="TextBox 12">
            <a:extLst>
              <a:ext uri="{FF2B5EF4-FFF2-40B4-BE49-F238E27FC236}">
                <a16:creationId xmlns:a16="http://schemas.microsoft.com/office/drawing/2014/main" id="{D7046153-E058-4455-B1C5-1C92F437C3A3}"/>
              </a:ext>
            </a:extLst>
          </p:cNvPr>
          <p:cNvSpPr txBox="1"/>
          <p:nvPr/>
        </p:nvSpPr>
        <p:spPr>
          <a:xfrm>
            <a:off x="583347" y="801469"/>
            <a:ext cx="11004884" cy="646331"/>
          </a:xfrm>
          <a:prstGeom prst="rect">
            <a:avLst/>
          </a:prstGeom>
          <a:noFill/>
        </p:spPr>
        <p:txBody>
          <a:bodyPr wrap="square" rtlCol="0">
            <a:spAutoFit/>
          </a:bodyPr>
          <a:lstStyle/>
          <a:p>
            <a:r>
              <a:rPr lang="en-US" sz="3600" dirty="0">
                <a:solidFill>
                  <a:srgbClr val="A32428"/>
                </a:solidFill>
                <a:latin typeface="Playfair Display ExtraBold" pitchFamily="2" charset="0"/>
              </a:rPr>
              <a:t>15. Create a Manuscript-Code-Output Checklist</a:t>
            </a:r>
          </a:p>
        </p:txBody>
      </p:sp>
      <p:pic>
        <p:nvPicPr>
          <p:cNvPr id="12" name="Picture 11">
            <a:extLst>
              <a:ext uri="{FF2B5EF4-FFF2-40B4-BE49-F238E27FC236}">
                <a16:creationId xmlns:a16="http://schemas.microsoft.com/office/drawing/2014/main" id="{FAB9ADDC-362C-4736-B502-E1949DDFCB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0277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0" indent="0">
              <a:buNone/>
            </a:pPr>
            <a:r>
              <a:rPr lang="en-US" sz="2600" dirty="0">
                <a:latin typeface="+mj-lt"/>
              </a:rPr>
              <a:t>None of the IF statements in this SAS code are needed because the first statement, which creates the variable SFA, uses an arithmetic expression and would result to missing if one of the variables in the expression is missing.</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Glaring code inefficiencies</a:t>
            </a:r>
          </a:p>
        </p:txBody>
      </p:sp>
      <p:pic>
        <p:nvPicPr>
          <p:cNvPr id="7" name="Picture 6"/>
          <p:cNvPicPr>
            <a:picLocks noChangeAspect="1"/>
          </p:cNvPicPr>
          <p:nvPr/>
        </p:nvPicPr>
        <p:blipFill rotWithShape="1">
          <a:blip r:embed="rId3"/>
          <a:srcRect t="27932"/>
          <a:stretch/>
        </p:blipFill>
        <p:spPr>
          <a:xfrm>
            <a:off x="785023" y="3409049"/>
            <a:ext cx="10867038" cy="2481673"/>
          </a:xfrm>
          <a:prstGeom prst="rect">
            <a:avLst/>
          </a:prstGeom>
        </p:spPr>
      </p:pic>
      <p:grpSp>
        <p:nvGrpSpPr>
          <p:cNvPr id="6" name="Group 5"/>
          <p:cNvGrpSpPr/>
          <p:nvPr/>
        </p:nvGrpSpPr>
        <p:grpSpPr>
          <a:xfrm>
            <a:off x="1060397" y="3885848"/>
            <a:ext cx="3434763" cy="1739698"/>
            <a:chOff x="1060397" y="3746702"/>
            <a:chExt cx="3434763" cy="1739698"/>
          </a:xfrm>
        </p:grpSpPr>
        <p:cxnSp>
          <p:nvCxnSpPr>
            <p:cNvPr id="9" name="Straight Connector 8"/>
            <p:cNvCxnSpPr/>
            <p:nvPr/>
          </p:nvCxnSpPr>
          <p:spPr>
            <a:xfrm>
              <a:off x="1060397" y="3746702"/>
              <a:ext cx="3434763" cy="173969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V="1">
              <a:off x="1060397" y="3746702"/>
              <a:ext cx="3304134" cy="1739698"/>
            </a:xfrm>
            <a:prstGeom prst="line">
              <a:avLst/>
            </a:prstGeom>
          </p:spPr>
          <p:style>
            <a:lnRef idx="3">
              <a:schemeClr val="accent2"/>
            </a:lnRef>
            <a:fillRef idx="0">
              <a:schemeClr val="accent2"/>
            </a:fillRef>
            <a:effectRef idx="2">
              <a:schemeClr val="accent2"/>
            </a:effectRef>
            <a:fontRef idx="minor">
              <a:schemeClr val="tx1"/>
            </a:fontRef>
          </p:style>
        </p:cxnSp>
      </p:grpSp>
      <p:sp>
        <p:nvSpPr>
          <p:cNvPr id="5" name="TextBox 4">
            <a:extLst>
              <a:ext uri="{FF2B5EF4-FFF2-40B4-BE49-F238E27FC236}">
                <a16:creationId xmlns:a16="http://schemas.microsoft.com/office/drawing/2014/main" id="{5D48B4FC-5B83-42B6-8BD1-20DA8527AA10}"/>
              </a:ext>
            </a:extLst>
          </p:cNvPr>
          <p:cNvSpPr txBox="1"/>
          <p:nvPr/>
        </p:nvSpPr>
        <p:spPr>
          <a:xfrm>
            <a:off x="3048001" y="5920539"/>
            <a:ext cx="8279258" cy="369332"/>
          </a:xfrm>
          <a:prstGeom prst="rect">
            <a:avLst/>
          </a:prstGeom>
          <a:noFill/>
        </p:spPr>
        <p:txBody>
          <a:bodyPr wrap="square" rtlCol="0">
            <a:spAutoFit/>
          </a:bodyPr>
          <a:lstStyle/>
          <a:p>
            <a:r>
              <a:rPr lang="en-US" dirty="0"/>
              <a:t>SFA = sum(SSMR1_N, SSPM1_N, SSST1_N, SSAR1_N, SSDA1_N, SSLG1_N) </a:t>
            </a:r>
          </a:p>
        </p:txBody>
      </p:sp>
      <p:sp>
        <p:nvSpPr>
          <p:cNvPr id="10" name="TextBox 9">
            <a:extLst>
              <a:ext uri="{FF2B5EF4-FFF2-40B4-BE49-F238E27FC236}">
                <a16:creationId xmlns:a16="http://schemas.microsoft.com/office/drawing/2014/main" id="{08174BFD-FB08-4986-8FCE-2F2AB5960A28}"/>
              </a:ext>
            </a:extLst>
          </p:cNvPr>
          <p:cNvSpPr txBox="1"/>
          <p:nvPr/>
        </p:nvSpPr>
        <p:spPr>
          <a:xfrm>
            <a:off x="3048000" y="6370380"/>
            <a:ext cx="9144000" cy="369332"/>
          </a:xfrm>
          <a:prstGeom prst="rect">
            <a:avLst/>
          </a:prstGeom>
          <a:noFill/>
        </p:spPr>
        <p:txBody>
          <a:bodyPr wrap="square" rtlCol="0">
            <a:spAutoFit/>
          </a:bodyPr>
          <a:lstStyle/>
          <a:p>
            <a:r>
              <a:rPr lang="en-US" dirty="0"/>
              <a:t>SFA = sum(SSMR1_N, SSPM1_N, SSST1_N, SSAR1_N, SSDA1_N, SSLG1_N, na.rm=TRUE) </a:t>
            </a:r>
          </a:p>
        </p:txBody>
      </p:sp>
      <p:pic>
        <p:nvPicPr>
          <p:cNvPr id="12" name="Picture 11">
            <a:extLst>
              <a:ext uri="{FF2B5EF4-FFF2-40B4-BE49-F238E27FC236}">
                <a16:creationId xmlns:a16="http://schemas.microsoft.com/office/drawing/2014/main" id="{97596286-8870-42F1-93B8-28CF12B0F2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8400" y="967278"/>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75861"/>
            <a:ext cx="12192000" cy="6182140"/>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a:xfrm>
            <a:off x="381001" y="1752601"/>
            <a:ext cx="5483801" cy="3998913"/>
          </a:xfrm>
        </p:spPr>
        <p:txBody>
          <a:bodyPr>
            <a:noAutofit/>
          </a:bodyPr>
          <a:lstStyle/>
          <a:p>
            <a:pPr marL="0" indent="0">
              <a:buNone/>
            </a:pPr>
            <a:r>
              <a:rPr lang="en-US" sz="2400" dirty="0">
                <a:latin typeface="+mj-lt"/>
              </a:rPr>
              <a:t>Some values just mysteriously appear in the code or in the manuscript.  </a:t>
            </a:r>
          </a:p>
          <a:p>
            <a:pPr marL="0" indent="0">
              <a:buNone/>
            </a:pPr>
            <a:r>
              <a:rPr lang="en-US" sz="2400" b="1" dirty="0">
                <a:latin typeface="+mj-lt"/>
              </a:rPr>
              <a:t>Reason</a:t>
            </a:r>
            <a:r>
              <a:rPr lang="en-US" sz="2400" dirty="0">
                <a:latin typeface="+mj-lt"/>
              </a:rPr>
              <a:t>:  Researchers do not know how to code it in their choice software.</a:t>
            </a:r>
          </a:p>
          <a:p>
            <a:pPr marL="0" indent="0">
              <a:buNone/>
            </a:pPr>
            <a:r>
              <a:rPr lang="en-US" sz="2400" b="1" dirty="0">
                <a:latin typeface="+mj-lt"/>
              </a:rPr>
              <a:t>Solution</a:t>
            </a:r>
            <a:r>
              <a:rPr lang="en-US" sz="2400" dirty="0">
                <a:latin typeface="+mj-lt"/>
              </a:rPr>
              <a:t>:  Figure out how it can be done in your choice software.  As much as possible use only one software to run your analysis</a:t>
            </a:r>
          </a:p>
          <a:p>
            <a:pPr marL="0" indent="0">
              <a:buNone/>
            </a:pPr>
            <a:r>
              <a:rPr lang="en-US" sz="2400" b="1" dirty="0">
                <a:latin typeface="+mj-lt"/>
              </a:rPr>
              <a:t>Why do it?</a:t>
            </a:r>
            <a:r>
              <a:rPr lang="en-US" sz="2400" dirty="0">
                <a:latin typeface="+mj-lt"/>
              </a:rPr>
              <a:t>  More automation less human intervention– faster to reproduce, science also moves forward faster</a:t>
            </a:r>
          </a:p>
          <a:p>
            <a:pPr marL="0" indent="0">
              <a:buNone/>
            </a:pPr>
            <a:endParaRPr lang="en-US" sz="2400" dirty="0">
              <a:latin typeface="+mj-lt"/>
            </a:endParaRPr>
          </a:p>
          <a:p>
            <a:pPr marL="0" indent="0">
              <a:buNone/>
            </a:pPr>
            <a:endParaRPr lang="en-US" sz="2400" dirty="0">
              <a:latin typeface="+mj-lt"/>
            </a:endParaRP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Hardcoded values</a:t>
            </a:r>
          </a:p>
        </p:txBody>
      </p:sp>
      <p:pic>
        <p:nvPicPr>
          <p:cNvPr id="5" name="Picture 4"/>
          <p:cNvPicPr>
            <a:picLocks noChangeAspect="1"/>
          </p:cNvPicPr>
          <p:nvPr/>
        </p:nvPicPr>
        <p:blipFill>
          <a:blip r:embed="rId3"/>
          <a:stretch>
            <a:fillRect/>
          </a:stretch>
        </p:blipFill>
        <p:spPr>
          <a:xfrm>
            <a:off x="5873729" y="1067666"/>
            <a:ext cx="6098598" cy="1266083"/>
          </a:xfrm>
          <a:prstGeom prst="rect">
            <a:avLst/>
          </a:prstGeom>
        </p:spPr>
      </p:pic>
      <p:pic>
        <p:nvPicPr>
          <p:cNvPr id="7" name="Picture 6"/>
          <p:cNvPicPr>
            <a:picLocks noChangeAspect="1"/>
          </p:cNvPicPr>
          <p:nvPr/>
        </p:nvPicPr>
        <p:blipFill rotWithShape="1">
          <a:blip r:embed="rId4"/>
          <a:srcRect b="23288"/>
          <a:stretch/>
        </p:blipFill>
        <p:spPr>
          <a:xfrm>
            <a:off x="5907039" y="2656838"/>
            <a:ext cx="5580335" cy="3296924"/>
          </a:xfrm>
          <a:prstGeom prst="rect">
            <a:avLst/>
          </a:prstGeom>
        </p:spPr>
      </p:pic>
      <p:pic>
        <p:nvPicPr>
          <p:cNvPr id="8" name="Picture 7">
            <a:extLst>
              <a:ext uri="{FF2B5EF4-FFF2-40B4-BE49-F238E27FC236}">
                <a16:creationId xmlns:a16="http://schemas.microsoft.com/office/drawing/2014/main" id="{DACB357F-7049-47C4-AA16-D66B5C2E26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5919"/>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vert="horz" lIns="91440" tIns="45720" rIns="91440" bIns="45720" rtlCol="0" anchor="t">
            <a:noAutofit/>
          </a:bodyPr>
          <a:lstStyle/>
          <a:p>
            <a:pPr marL="0" indent="0">
              <a:buNone/>
            </a:pPr>
            <a:r>
              <a:rPr lang="en-US" sz="2400" dirty="0">
                <a:latin typeface="+mj-lt"/>
                <a:cs typeface="Calibri"/>
              </a:rPr>
              <a:t>Any random generation </a:t>
            </a:r>
            <a:r>
              <a:rPr lang="en-US" sz="2400" u="sng" dirty="0">
                <a:latin typeface="+mj-lt"/>
                <a:cs typeface="Calibri"/>
              </a:rPr>
              <a:t>requires</a:t>
            </a:r>
            <a:r>
              <a:rPr lang="en-US" sz="2400" dirty="0">
                <a:latin typeface="+mj-lt"/>
                <a:cs typeface="Calibri"/>
              </a:rPr>
              <a:t> a seed or else it can  have different results and won't be reproduced.</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Lack of Seed</a:t>
            </a:r>
            <a:endParaRPr lang="en-US" dirty="0">
              <a:solidFill>
                <a:schemeClr val="tx1"/>
              </a:solidFill>
            </a:endParaRPr>
          </a:p>
        </p:txBody>
      </p:sp>
      <p:pic>
        <p:nvPicPr>
          <p:cNvPr id="5" name="Picture 5" descr="A screenshot of code,&#10;&#10;Description generated with high confidence">
            <a:extLst>
              <a:ext uri="{FF2B5EF4-FFF2-40B4-BE49-F238E27FC236}">
                <a16:creationId xmlns:a16="http://schemas.microsoft.com/office/drawing/2014/main" id="{348C59C1-972C-4BAF-AFD6-E2FA1B290985}"/>
              </a:ext>
            </a:extLst>
          </p:cNvPr>
          <p:cNvPicPr>
            <a:picLocks noChangeAspect="1"/>
          </p:cNvPicPr>
          <p:nvPr/>
        </p:nvPicPr>
        <p:blipFill>
          <a:blip r:embed="rId3"/>
          <a:stretch>
            <a:fillRect/>
          </a:stretch>
        </p:blipFill>
        <p:spPr>
          <a:xfrm>
            <a:off x="4833378" y="3549440"/>
            <a:ext cx="7069885" cy="980744"/>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8155FD00-31CE-40E9-983F-3C3D9D0D3C7D}"/>
              </a:ext>
            </a:extLst>
          </p:cNvPr>
          <p:cNvPicPr>
            <a:picLocks noChangeAspect="1"/>
          </p:cNvPicPr>
          <p:nvPr/>
        </p:nvPicPr>
        <p:blipFill>
          <a:blip r:embed="rId4"/>
          <a:stretch>
            <a:fillRect/>
          </a:stretch>
        </p:blipFill>
        <p:spPr>
          <a:xfrm>
            <a:off x="4835525" y="4681710"/>
            <a:ext cx="7069137" cy="898176"/>
          </a:xfrm>
          <a:prstGeom prst="rect">
            <a:avLst/>
          </a:prstGeom>
        </p:spPr>
      </p:pic>
      <p:pic>
        <p:nvPicPr>
          <p:cNvPr id="7" name="Picture 6">
            <a:extLst>
              <a:ext uri="{FF2B5EF4-FFF2-40B4-BE49-F238E27FC236}">
                <a16:creationId xmlns:a16="http://schemas.microsoft.com/office/drawing/2014/main" id="{6B1775BD-EB0B-40EE-80C9-B80B303F4F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5919"/>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a:xfrm>
            <a:off x="381001" y="1752601"/>
            <a:ext cx="6043103" cy="3998913"/>
          </a:xfrm>
        </p:spPr>
        <p:txBody>
          <a:bodyPr vert="horz" lIns="91440" tIns="45720" rIns="91440" bIns="45720" rtlCol="0" anchor="t">
            <a:noAutofit/>
          </a:bodyPr>
          <a:lstStyle/>
          <a:p>
            <a:pPr marL="0" indent="0">
              <a:buNone/>
            </a:pPr>
            <a:r>
              <a:rPr lang="en-US" sz="2400" dirty="0">
                <a:latin typeface="+mj-lt"/>
                <a:cs typeface="Calibri"/>
              </a:rPr>
              <a:t>Any random generation requires a seed or else it can  have different results and won't be reproduced.  Example top-right is without the seed and bottom-right is with it.</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Lack of Seed</a:t>
            </a:r>
            <a:endParaRPr lang="en-US" dirty="0">
              <a:solidFill>
                <a:schemeClr val="tx1"/>
              </a:solidFill>
            </a:endParaRPr>
          </a:p>
        </p:txBody>
      </p:sp>
      <p:pic>
        <p:nvPicPr>
          <p:cNvPr id="10" name="Picture 10">
            <a:extLst>
              <a:ext uri="{FF2B5EF4-FFF2-40B4-BE49-F238E27FC236}">
                <a16:creationId xmlns:a16="http://schemas.microsoft.com/office/drawing/2014/main" id="{2FAB58A3-4DDB-4C55-B8BD-8A33E8709313}"/>
              </a:ext>
            </a:extLst>
          </p:cNvPr>
          <p:cNvPicPr>
            <a:picLocks noChangeAspect="1"/>
          </p:cNvPicPr>
          <p:nvPr/>
        </p:nvPicPr>
        <p:blipFill>
          <a:blip r:embed="rId3"/>
          <a:stretch>
            <a:fillRect/>
          </a:stretch>
        </p:blipFill>
        <p:spPr>
          <a:xfrm>
            <a:off x="7010400" y="3926391"/>
            <a:ext cx="4354512" cy="2569155"/>
          </a:xfrm>
          <a:prstGeom prst="rect">
            <a:avLst/>
          </a:prstGeom>
        </p:spPr>
      </p:pic>
      <p:pic>
        <p:nvPicPr>
          <p:cNvPr id="12" name="Picture 12" descr="A close up of a map&#10;&#10;Description generated with very high confidence">
            <a:extLst>
              <a:ext uri="{FF2B5EF4-FFF2-40B4-BE49-F238E27FC236}">
                <a16:creationId xmlns:a16="http://schemas.microsoft.com/office/drawing/2014/main" id="{E3D4B8BD-023A-411D-950B-CDA7C9211E32}"/>
              </a:ext>
            </a:extLst>
          </p:cNvPr>
          <p:cNvPicPr>
            <a:picLocks noChangeAspect="1"/>
          </p:cNvPicPr>
          <p:nvPr/>
        </p:nvPicPr>
        <p:blipFill>
          <a:blip r:embed="rId4"/>
          <a:stretch>
            <a:fillRect/>
          </a:stretch>
        </p:blipFill>
        <p:spPr>
          <a:xfrm>
            <a:off x="7010400" y="920409"/>
            <a:ext cx="4354512" cy="2699431"/>
          </a:xfrm>
          <a:prstGeom prst="rect">
            <a:avLst/>
          </a:prstGeom>
        </p:spPr>
      </p:pic>
      <p:pic>
        <p:nvPicPr>
          <p:cNvPr id="7" name="Picture 6">
            <a:extLst>
              <a:ext uri="{FF2B5EF4-FFF2-40B4-BE49-F238E27FC236}">
                <a16:creationId xmlns:a16="http://schemas.microsoft.com/office/drawing/2014/main" id="{661B06EB-98D8-466D-B256-E768F8FE74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345C78-8DC7-4526-B3EB-9F5EE94038BE}"/>
              </a:ext>
            </a:extLst>
          </p:cNvPr>
          <p:cNvSpPr/>
          <p:nvPr/>
        </p:nvSpPr>
        <p:spPr>
          <a:xfrm>
            <a:off x="0" y="799919"/>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extBox 3"/>
          <p:cNvSpPr txBox="1"/>
          <p:nvPr/>
        </p:nvSpPr>
        <p:spPr>
          <a:xfrm>
            <a:off x="362278" y="1391704"/>
            <a:ext cx="5674116" cy="1446550"/>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on your manuscript all sections (e.g., paragraphs, sentences, tables, charts) and in-line text that reference output derived from your data.</a:t>
            </a:r>
          </a:p>
        </p:txBody>
      </p:sp>
      <p:pic>
        <p:nvPicPr>
          <p:cNvPr id="5" name="Picture 4"/>
          <p:cNvPicPr>
            <a:picLocks noChangeAspect="1"/>
          </p:cNvPicPr>
          <p:nvPr/>
        </p:nvPicPr>
        <p:blipFill rotWithShape="1">
          <a:blip r:embed="rId3"/>
          <a:srcRect l="-460" t="-451" r="460" b="28041"/>
          <a:stretch/>
        </p:blipFill>
        <p:spPr>
          <a:xfrm>
            <a:off x="8097774" y="673146"/>
            <a:ext cx="3722437" cy="2221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rotWithShape="1">
          <a:blip r:embed="rId4"/>
          <a:srcRect l="4095" t="12588" r="25708" b="18960"/>
          <a:stretch/>
        </p:blipFill>
        <p:spPr>
          <a:xfrm>
            <a:off x="7909456" y="3066953"/>
            <a:ext cx="4025070" cy="1499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5"/>
          <a:srcRect l="661" r="2058" b="14967"/>
          <a:stretch/>
        </p:blipFill>
        <p:spPr>
          <a:xfrm>
            <a:off x="7946458" y="4845632"/>
            <a:ext cx="4067798" cy="14578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362278" y="3286950"/>
            <a:ext cx="6080085" cy="1107996"/>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sections stating that methodological assumptions were assessed</a:t>
            </a:r>
          </a:p>
        </p:txBody>
      </p:sp>
      <p:sp>
        <p:nvSpPr>
          <p:cNvPr id="2" name="TextBox 1">
            <a:extLst>
              <a:ext uri="{FF2B5EF4-FFF2-40B4-BE49-F238E27FC236}">
                <a16:creationId xmlns:a16="http://schemas.microsoft.com/office/drawing/2014/main" id="{A8F4628A-1FB8-4F9D-B229-A768A572156D}"/>
              </a:ext>
            </a:extLst>
          </p:cNvPr>
          <p:cNvSpPr txBox="1"/>
          <p:nvPr/>
        </p:nvSpPr>
        <p:spPr>
          <a:xfrm>
            <a:off x="1226127" y="4031344"/>
            <a:ext cx="6673622" cy="646331"/>
          </a:xfrm>
          <a:prstGeom prst="rect">
            <a:avLst/>
          </a:prstGeom>
          <a:noFill/>
        </p:spPr>
        <p:txBody>
          <a:bodyPr wrap="none" rtlCol="0">
            <a:spAutoFit/>
          </a:bodyPr>
          <a:lstStyle/>
          <a:p>
            <a:r>
              <a:rPr lang="en-US" dirty="0">
                <a:latin typeface="+mj-lt"/>
              </a:rPr>
              <a:t>For example: “Normality was assessed for the distribution of all </a:t>
            </a:r>
          </a:p>
          <a:p>
            <a:r>
              <a:rPr lang="en-US" dirty="0">
                <a:latin typeface="+mj-lt"/>
              </a:rPr>
              <a:t>continuous variables of interest” – show proof in your code</a:t>
            </a:r>
          </a:p>
        </p:txBody>
      </p:sp>
      <p:sp>
        <p:nvSpPr>
          <p:cNvPr id="9" name="TextBox 8">
            <a:extLst>
              <a:ext uri="{FF2B5EF4-FFF2-40B4-BE49-F238E27FC236}">
                <a16:creationId xmlns:a16="http://schemas.microsoft.com/office/drawing/2014/main" id="{A74E1688-63DC-41F8-9869-1CB1EA6B8999}"/>
              </a:ext>
            </a:extLst>
          </p:cNvPr>
          <p:cNvSpPr txBox="1"/>
          <p:nvPr/>
        </p:nvSpPr>
        <p:spPr>
          <a:xfrm>
            <a:off x="362278" y="4612239"/>
            <a:ext cx="6080085" cy="430887"/>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operationalization of variables</a:t>
            </a:r>
          </a:p>
        </p:txBody>
      </p:sp>
      <p:sp>
        <p:nvSpPr>
          <p:cNvPr id="10" name="TextBox 9">
            <a:extLst>
              <a:ext uri="{FF2B5EF4-FFF2-40B4-BE49-F238E27FC236}">
                <a16:creationId xmlns:a16="http://schemas.microsoft.com/office/drawing/2014/main" id="{D312B6DB-E5AD-4D70-8FC0-E382EF2881E8}"/>
              </a:ext>
            </a:extLst>
          </p:cNvPr>
          <p:cNvSpPr txBox="1"/>
          <p:nvPr/>
        </p:nvSpPr>
        <p:spPr>
          <a:xfrm>
            <a:off x="1226127" y="5038886"/>
            <a:ext cx="5239576" cy="646331"/>
          </a:xfrm>
          <a:prstGeom prst="rect">
            <a:avLst/>
          </a:prstGeom>
          <a:noFill/>
        </p:spPr>
        <p:txBody>
          <a:bodyPr wrap="none" rtlCol="0">
            <a:spAutoFit/>
          </a:bodyPr>
          <a:lstStyle/>
          <a:p>
            <a:r>
              <a:rPr lang="en-US" dirty="0">
                <a:latin typeface="+mj-lt"/>
              </a:rPr>
              <a:t>For example: “We defined </a:t>
            </a:r>
            <a:r>
              <a:rPr lang="en-US" b="1" u="sng" dirty="0">
                <a:latin typeface="+mj-lt"/>
              </a:rPr>
              <a:t>obese</a:t>
            </a:r>
            <a:r>
              <a:rPr lang="en-US" dirty="0">
                <a:latin typeface="+mj-lt"/>
              </a:rPr>
              <a:t> as BMI &gt; 28…” </a:t>
            </a:r>
          </a:p>
          <a:p>
            <a:r>
              <a:rPr lang="en-US" dirty="0">
                <a:latin typeface="+mj-lt"/>
              </a:rPr>
              <a:t>– inspect your code</a:t>
            </a:r>
          </a:p>
        </p:txBody>
      </p:sp>
      <p:sp>
        <p:nvSpPr>
          <p:cNvPr id="11" name="TextBox 10">
            <a:extLst>
              <a:ext uri="{FF2B5EF4-FFF2-40B4-BE49-F238E27FC236}">
                <a16:creationId xmlns:a16="http://schemas.microsoft.com/office/drawing/2014/main" id="{6394CA0A-B344-4D36-B051-3278EEC8F78B}"/>
              </a:ext>
            </a:extLst>
          </p:cNvPr>
          <p:cNvSpPr txBox="1"/>
          <p:nvPr/>
        </p:nvSpPr>
        <p:spPr>
          <a:xfrm>
            <a:off x="1226127" y="2724623"/>
            <a:ext cx="4955203" cy="646331"/>
          </a:xfrm>
          <a:prstGeom prst="rect">
            <a:avLst/>
          </a:prstGeom>
          <a:noFill/>
        </p:spPr>
        <p:txBody>
          <a:bodyPr wrap="none" rtlCol="0">
            <a:spAutoFit/>
          </a:bodyPr>
          <a:lstStyle/>
          <a:p>
            <a:r>
              <a:rPr lang="en-US" dirty="0">
                <a:latin typeface="+mj-lt"/>
              </a:rPr>
              <a:t>In the output file, highlight the numbers, </a:t>
            </a:r>
          </a:p>
          <a:p>
            <a:r>
              <a:rPr lang="en-US" dirty="0">
                <a:latin typeface="+mj-lt"/>
              </a:rPr>
              <a:t>tables, figures, charts used in your manuscript </a:t>
            </a:r>
          </a:p>
        </p:txBody>
      </p:sp>
      <p:sp>
        <p:nvSpPr>
          <p:cNvPr id="13" name="Rectangle 12">
            <a:extLst>
              <a:ext uri="{FF2B5EF4-FFF2-40B4-BE49-F238E27FC236}">
                <a16:creationId xmlns:a16="http://schemas.microsoft.com/office/drawing/2014/main" id="{8A634BF0-EEFF-4738-B924-7ABE27E2AD25}"/>
              </a:ext>
            </a:extLst>
          </p:cNvPr>
          <p:cNvSpPr/>
          <p:nvPr/>
        </p:nvSpPr>
        <p:spPr>
          <a:xfrm>
            <a:off x="414069" y="5649773"/>
            <a:ext cx="7784001" cy="769441"/>
          </a:xfrm>
          <a:prstGeom prst="rect">
            <a:avLst/>
          </a:prstGeom>
        </p:spPr>
        <p:txBody>
          <a:bodyPr wrap="square">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claims of additional analyses, but not shown, and promising to make them available upon request</a:t>
            </a:r>
            <a:endParaRPr lang="en-US" dirty="0">
              <a:latin typeface="+mj-lt"/>
            </a:endParaRPr>
          </a:p>
        </p:txBody>
      </p:sp>
      <p:sp>
        <p:nvSpPr>
          <p:cNvPr id="14" name="TextBox 13">
            <a:extLst>
              <a:ext uri="{FF2B5EF4-FFF2-40B4-BE49-F238E27FC236}">
                <a16:creationId xmlns:a16="http://schemas.microsoft.com/office/drawing/2014/main" id="{21405EFD-603C-46DC-AF20-D897A92EBE40}"/>
              </a:ext>
            </a:extLst>
          </p:cNvPr>
          <p:cNvSpPr txBox="1"/>
          <p:nvPr/>
        </p:nvSpPr>
        <p:spPr>
          <a:xfrm>
            <a:off x="1226127" y="6291864"/>
            <a:ext cx="8853706" cy="646331"/>
          </a:xfrm>
          <a:prstGeom prst="rect">
            <a:avLst/>
          </a:prstGeom>
          <a:noFill/>
        </p:spPr>
        <p:txBody>
          <a:bodyPr wrap="none" rtlCol="0">
            <a:spAutoFit/>
          </a:bodyPr>
          <a:lstStyle/>
          <a:p>
            <a:r>
              <a:rPr lang="en-US" dirty="0">
                <a:latin typeface="+mj-lt"/>
              </a:rPr>
              <a:t>For example: “In some additional analysis (not shown), but available upon request…”</a:t>
            </a:r>
          </a:p>
          <a:p>
            <a:r>
              <a:rPr lang="en-US" dirty="0">
                <a:latin typeface="+mj-lt"/>
              </a:rPr>
              <a:t>-- reproduction materials for that should be inspected as well.</a:t>
            </a:r>
          </a:p>
        </p:txBody>
      </p:sp>
      <p:sp>
        <p:nvSpPr>
          <p:cNvPr id="15" name="Title 1">
            <a:extLst>
              <a:ext uri="{FF2B5EF4-FFF2-40B4-BE49-F238E27FC236}">
                <a16:creationId xmlns:a16="http://schemas.microsoft.com/office/drawing/2014/main" id="{DFFEA67E-E079-475D-918E-7D999A983AAB}"/>
              </a:ext>
            </a:extLst>
          </p:cNvPr>
          <p:cNvSpPr txBox="1">
            <a:spLocks/>
          </p:cNvSpPr>
          <p:nvPr/>
        </p:nvSpPr>
        <p:spPr>
          <a:xfrm>
            <a:off x="231169" y="705844"/>
            <a:ext cx="11703357" cy="693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Calibri" panose="020F0502020204030204" pitchFamily="34" charset="0"/>
                <a:cs typeface="Calibri" panose="020F0502020204030204" pitchFamily="34" charset="0"/>
              </a:rPr>
              <a:t>MANUSCRIPT AND OUTPUT REVIEW</a:t>
            </a:r>
            <a:endParaRPr lang="en-US" sz="400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449C0902-D08E-4900-A00D-0656401F34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9" grpId="0"/>
      <p:bldP spid="10" grpId="0"/>
      <p:bldP spid="11"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971550" lvl="1" indent="-514350">
              <a:lnSpc>
                <a:spcPct val="100000"/>
              </a:lnSpc>
              <a:spcBef>
                <a:spcPts val="0"/>
              </a:spcBef>
              <a:buAutoNum type="arabicPeriod"/>
            </a:pPr>
            <a:r>
              <a:rPr lang="en-US" sz="2400" dirty="0">
                <a:latin typeface="+mj-lt"/>
              </a:rPr>
              <a:t>Instructions to reproduce the study</a:t>
            </a:r>
          </a:p>
          <a:p>
            <a:pPr marL="971550" lvl="1" indent="-514350">
              <a:lnSpc>
                <a:spcPct val="100000"/>
              </a:lnSpc>
              <a:spcBef>
                <a:spcPts val="0"/>
              </a:spcBef>
              <a:buAutoNum type="arabicPeriod"/>
            </a:pPr>
            <a:r>
              <a:rPr lang="en-US" sz="2400" dirty="0">
                <a:latin typeface="+mj-lt"/>
              </a:rPr>
              <a:t>Title of study</a:t>
            </a:r>
          </a:p>
          <a:p>
            <a:pPr marL="971550" lvl="1" indent="-514350">
              <a:lnSpc>
                <a:spcPct val="100000"/>
              </a:lnSpc>
              <a:spcBef>
                <a:spcPts val="0"/>
              </a:spcBef>
              <a:buFont typeface="Arial" panose="020B0604020202020204" pitchFamily="34" charset="0"/>
              <a:buAutoNum type="arabicPeriod"/>
            </a:pPr>
            <a:r>
              <a:rPr lang="en-US" sz="2400" dirty="0">
                <a:latin typeface="+mj-lt"/>
              </a:rPr>
              <a:t>Author(s) and their ORCIDs</a:t>
            </a:r>
          </a:p>
          <a:p>
            <a:pPr marL="971550" lvl="1" indent="-514350">
              <a:lnSpc>
                <a:spcPct val="100000"/>
              </a:lnSpc>
              <a:spcBef>
                <a:spcPts val="0"/>
              </a:spcBef>
              <a:buAutoNum type="arabicPeriod"/>
            </a:pPr>
            <a:r>
              <a:rPr lang="en-US" sz="2400" dirty="0">
                <a:latin typeface="+mj-lt"/>
              </a:rPr>
              <a:t>Article Citation (with DOI)</a:t>
            </a:r>
          </a:p>
          <a:p>
            <a:pPr marL="971550" lvl="1" indent="-514350">
              <a:lnSpc>
                <a:spcPct val="100000"/>
              </a:lnSpc>
              <a:spcBef>
                <a:spcPts val="0"/>
              </a:spcBef>
              <a:buAutoNum type="arabicPeriod"/>
            </a:pPr>
            <a:r>
              <a:rPr lang="en-US" sz="2400" dirty="0">
                <a:latin typeface="+mj-lt"/>
              </a:rPr>
              <a:t>Primary author contact info and ORCID</a:t>
            </a:r>
          </a:p>
          <a:p>
            <a:pPr marL="971550" lvl="1" indent="-514350">
              <a:lnSpc>
                <a:spcPct val="100000"/>
              </a:lnSpc>
              <a:spcBef>
                <a:spcPts val="0"/>
              </a:spcBef>
              <a:buAutoNum type="arabicPeriod"/>
            </a:pPr>
            <a:r>
              <a:rPr lang="en-US" sz="2400" dirty="0">
                <a:latin typeface="+mj-lt"/>
              </a:rPr>
              <a:t>Data Availability Statement for each Dataset</a:t>
            </a:r>
          </a:p>
          <a:p>
            <a:pPr marL="971550" lvl="1" indent="-514350">
              <a:lnSpc>
                <a:spcPct val="100000"/>
              </a:lnSpc>
              <a:spcBef>
                <a:spcPts val="0"/>
              </a:spcBef>
              <a:buAutoNum type="arabicPeriod"/>
            </a:pPr>
            <a:r>
              <a:rPr lang="en-US" sz="2400" dirty="0">
                <a:latin typeface="+mj-lt"/>
              </a:rPr>
              <a:t>Data Citation (with DOI), license, and version</a:t>
            </a:r>
          </a:p>
          <a:p>
            <a:pPr marL="971550" lvl="1" indent="-514350">
              <a:lnSpc>
                <a:spcPct val="100000"/>
              </a:lnSpc>
              <a:spcBef>
                <a:spcPts val="0"/>
              </a:spcBef>
              <a:buAutoNum type="arabicPeriod"/>
            </a:pPr>
            <a:r>
              <a:rPr lang="en-US" sz="2400" dirty="0">
                <a:latin typeface="+mj-lt"/>
              </a:rPr>
              <a:t>Code Citation (with DOI), license, software, version, and last updated</a:t>
            </a:r>
          </a:p>
          <a:p>
            <a:pPr marL="971550" lvl="1" indent="-514350">
              <a:lnSpc>
                <a:spcPct val="100000"/>
              </a:lnSpc>
              <a:spcBef>
                <a:spcPts val="0"/>
              </a:spcBef>
              <a:buAutoNum type="arabicPeriod"/>
            </a:pPr>
            <a:r>
              <a:rPr lang="en-US" sz="2400" dirty="0">
                <a:latin typeface="+mj-lt"/>
              </a:rPr>
              <a:t>Code-output table – list of table, figure, in-text numbers in manuscript and which code produced them.</a:t>
            </a:r>
          </a:p>
          <a:p>
            <a:pPr marL="971550" lvl="1" indent="-514350">
              <a:lnSpc>
                <a:spcPct val="100000"/>
              </a:lnSpc>
              <a:spcBef>
                <a:spcPts val="0"/>
              </a:spcBef>
              <a:buAutoNum type="arabicPeriod"/>
            </a:pPr>
            <a:r>
              <a:rPr lang="en-US" sz="2400" dirty="0">
                <a:latin typeface="+mj-lt"/>
              </a:rPr>
              <a:t>Errata (post-publication reproduction)</a:t>
            </a:r>
          </a:p>
          <a:p>
            <a:pPr marL="971550" lvl="1" indent="-514350">
              <a:lnSpc>
                <a:spcPct val="100000"/>
              </a:lnSpc>
              <a:spcBef>
                <a:spcPts val="0"/>
              </a:spcBef>
              <a:buAutoNum type="arabicPeriod"/>
            </a:pPr>
            <a:endParaRPr lang="en-US" sz="2400" dirty="0">
              <a:latin typeface="+mj-lt"/>
            </a:endParaRP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b="1" dirty="0">
                <a:solidFill>
                  <a:schemeClr val="tx1"/>
                </a:solidFill>
                <a:cs typeface="Calibri" panose="020F0502020204030204" pitchFamily="34" charset="0"/>
              </a:rPr>
              <a:t>Readme</a:t>
            </a:r>
            <a:r>
              <a:rPr lang="en-US" sz="4000" b="1" dirty="0">
                <a:solidFill>
                  <a:schemeClr val="tx1"/>
                </a:solidFill>
              </a:rPr>
              <a:t> – Instructions to reproduce the study</a:t>
            </a:r>
            <a:endParaRPr lang="en-US" sz="4000" dirty="0">
              <a:solidFill>
                <a:schemeClr val="tx1"/>
              </a:solidFill>
            </a:endParaRPr>
          </a:p>
        </p:txBody>
      </p:sp>
      <p:pic>
        <p:nvPicPr>
          <p:cNvPr id="5" name="Picture 4">
            <a:extLst>
              <a:ext uri="{FF2B5EF4-FFF2-40B4-BE49-F238E27FC236}">
                <a16:creationId xmlns:a16="http://schemas.microsoft.com/office/drawing/2014/main" id="{0D575201-D989-41CC-AFAD-85DEDCABFC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3"/>
          </p:nvPr>
        </p:nvSpPr>
        <p:spPr/>
        <p:txBody>
          <a:bodyPr>
            <a:normAutofit fontScale="85000" lnSpcReduction="10000"/>
          </a:bodyPr>
          <a:lstStyle/>
          <a:p>
            <a:pPr marL="336550" indent="-336550"/>
            <a:r>
              <a:rPr lang="en-US" dirty="0">
                <a:latin typeface="+mj-lt"/>
              </a:rPr>
              <a:t>Address the reasons you registered for this workshop</a:t>
            </a:r>
          </a:p>
          <a:p>
            <a:pPr marL="336550" indent="-336550"/>
            <a:r>
              <a:rPr lang="en-US" dirty="0">
                <a:latin typeface="+mj-lt"/>
              </a:rPr>
              <a:t>Define transparency and reproducibility</a:t>
            </a:r>
          </a:p>
          <a:p>
            <a:pPr marL="336550" indent="-336550"/>
            <a:r>
              <a:rPr lang="en-US" dirty="0">
                <a:latin typeface="+mj-lt"/>
              </a:rPr>
              <a:t>Discuss the importance of preparing high-quality reproduction materials</a:t>
            </a:r>
          </a:p>
          <a:p>
            <a:pPr marL="336550" indent="-336550"/>
            <a:r>
              <a:rPr lang="en-US" dirty="0">
                <a:latin typeface="+mj-lt"/>
              </a:rPr>
              <a:t>Introduce you to CCSS Results Reproduction Service</a:t>
            </a:r>
          </a:p>
          <a:p>
            <a:pPr marL="336550" indent="-336550"/>
            <a:r>
              <a:rPr lang="en-US" dirty="0">
                <a:latin typeface="+mj-lt"/>
              </a:rPr>
              <a:t>Walk you through the steps of preparing high-quality Reproduction Materials package</a:t>
            </a:r>
          </a:p>
          <a:p>
            <a:pPr marL="793750" lvl="1" indent="-336550"/>
            <a:r>
              <a:rPr lang="en-US" dirty="0">
                <a:latin typeface="+mj-lt"/>
              </a:rPr>
              <a:t>Discuss file, documentation, data, code, output quality reviews</a:t>
            </a:r>
          </a:p>
          <a:p>
            <a:pPr marL="336550" indent="-336550"/>
            <a:r>
              <a:rPr lang="en-US" dirty="0">
                <a:latin typeface="+mj-lt"/>
              </a:rPr>
              <a:t>Common mistakes in manuscripts and errors in codes</a:t>
            </a:r>
          </a:p>
          <a:p>
            <a:pPr marL="336550" indent="-336550"/>
            <a:r>
              <a:rPr lang="en-US" dirty="0">
                <a:latin typeface="+mj-lt"/>
              </a:rPr>
              <a:t>Hands-on exercises on making transparent and reproducible research.</a:t>
            </a:r>
          </a:p>
          <a:p>
            <a:pPr marL="793750" lvl="1" indent="-336550"/>
            <a:endParaRPr lang="en-US" dirty="0">
              <a:latin typeface="+mj-lt"/>
            </a:endParaRPr>
          </a:p>
        </p:txBody>
      </p:sp>
      <p:sp>
        <p:nvSpPr>
          <p:cNvPr id="2" name="Title 1"/>
          <p:cNvSpPr>
            <a:spLocks noGrp="1"/>
          </p:cNvSpPr>
          <p:nvPr>
            <p:ph type="title"/>
          </p:nvPr>
        </p:nvSpPr>
        <p:spPr/>
        <p:txBody>
          <a:bodyPr>
            <a:normAutofit/>
          </a:bodyPr>
          <a:lstStyle/>
          <a:p>
            <a:r>
              <a:rPr lang="en-US" b="1" dirty="0">
                <a:solidFill>
                  <a:schemeClr val="tx1"/>
                </a:solidFill>
              </a:rPr>
              <a:t>Outline of the workshop</a:t>
            </a:r>
          </a:p>
        </p:txBody>
      </p:sp>
      <p:pic>
        <p:nvPicPr>
          <p:cNvPr id="4" name="Picture 3">
            <a:extLst>
              <a:ext uri="{FF2B5EF4-FFF2-40B4-BE49-F238E27FC236}">
                <a16:creationId xmlns:a16="http://schemas.microsoft.com/office/drawing/2014/main" id="{8D92CF71-D4A0-4E4B-A241-42108A02E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6407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45351"/>
            <a:ext cx="12192000" cy="6589727"/>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514350" indent="-514350">
              <a:lnSpc>
                <a:spcPct val="100000"/>
              </a:lnSpc>
              <a:spcBef>
                <a:spcPts val="0"/>
              </a:spcBef>
              <a:buAutoNum type="arabicPeriod"/>
            </a:pPr>
            <a:r>
              <a:rPr lang="en-US" sz="2400" dirty="0">
                <a:latin typeface="+mj-lt"/>
              </a:rPr>
              <a:t>If files are unorganized within the project folder, we use </a:t>
            </a:r>
            <a:r>
              <a:rPr lang="en-US" sz="2400" b="1" u="sng" dirty="0">
                <a:latin typeface="+mj-lt"/>
              </a:rPr>
              <a:t>TIER Protocol</a:t>
            </a:r>
            <a:r>
              <a:rPr lang="en-US" sz="2400" dirty="0">
                <a:latin typeface="+mj-lt"/>
              </a:rPr>
              <a:t> (projectier.org).  </a:t>
            </a:r>
          </a:p>
          <a:p>
            <a:pPr marL="0" indent="0">
              <a:lnSpc>
                <a:spcPct val="100000"/>
              </a:lnSpc>
              <a:spcBef>
                <a:spcPts val="0"/>
              </a:spcBef>
              <a:buNone/>
            </a:pPr>
            <a:r>
              <a:rPr lang="en-US" sz="2400" dirty="0">
                <a:latin typeface="+mj-lt"/>
              </a:rPr>
              <a:t>2.    If files are organized within project folder, retain   </a:t>
            </a:r>
          </a:p>
          <a:p>
            <a:pPr marL="0" indent="0">
              <a:lnSpc>
                <a:spcPct val="100000"/>
              </a:lnSpc>
              <a:spcBef>
                <a:spcPts val="0"/>
              </a:spcBef>
              <a:buNone/>
            </a:pPr>
            <a:r>
              <a:rPr lang="en-US" sz="2400" dirty="0">
                <a:latin typeface="+mj-lt"/>
              </a:rPr>
              <a:t>       researcher’s existing structure</a:t>
            </a:r>
          </a:p>
          <a:p>
            <a:pPr marL="514350" indent="-514350">
              <a:lnSpc>
                <a:spcPct val="100000"/>
              </a:lnSpc>
              <a:spcBef>
                <a:spcPts val="0"/>
              </a:spcBef>
              <a:buAutoNum type="arabicPeriod" startAt="3"/>
            </a:pPr>
            <a:r>
              <a:rPr lang="en-US" sz="2400" dirty="0">
                <a:latin typeface="+mj-lt"/>
              </a:rPr>
              <a:t>Add a </a:t>
            </a:r>
            <a:r>
              <a:rPr lang="en-US" sz="2400" b="1" u="sng" dirty="0">
                <a:latin typeface="+mj-lt"/>
              </a:rPr>
              <a:t>Prerequisites folder </a:t>
            </a:r>
            <a:r>
              <a:rPr lang="en-US" sz="2400" dirty="0">
                <a:latin typeface="+mj-lt"/>
              </a:rPr>
              <a:t>to store the version of</a:t>
            </a:r>
          </a:p>
          <a:p>
            <a:pPr marL="0" indent="0">
              <a:lnSpc>
                <a:spcPct val="100000"/>
              </a:lnSpc>
              <a:spcBef>
                <a:spcPts val="0"/>
              </a:spcBef>
              <a:buNone/>
            </a:pPr>
            <a:r>
              <a:rPr lang="en-US" sz="2400" dirty="0">
                <a:latin typeface="+mj-lt"/>
              </a:rPr>
              <a:t>      the libraries, packages, </a:t>
            </a:r>
            <a:r>
              <a:rPr lang="en-US" sz="2400" dirty="0" err="1">
                <a:latin typeface="+mj-lt"/>
              </a:rPr>
              <a:t>ados</a:t>
            </a:r>
            <a:r>
              <a:rPr lang="en-US" sz="2400" dirty="0">
                <a:latin typeface="+mj-lt"/>
              </a:rPr>
              <a:t> that researchers used   </a:t>
            </a:r>
          </a:p>
          <a:p>
            <a:pPr marL="0" indent="0">
              <a:lnSpc>
                <a:spcPct val="100000"/>
              </a:lnSpc>
              <a:spcBef>
                <a:spcPts val="0"/>
              </a:spcBef>
              <a:buNone/>
            </a:pPr>
            <a:r>
              <a:rPr lang="en-US" sz="2400" dirty="0">
                <a:latin typeface="+mj-lt"/>
              </a:rPr>
              <a:t>      to generate their results</a:t>
            </a:r>
          </a:p>
          <a:p>
            <a:pPr marL="0" indent="0">
              <a:lnSpc>
                <a:spcPct val="100000"/>
              </a:lnSpc>
              <a:spcBef>
                <a:spcPts val="0"/>
              </a:spcBef>
              <a:buNone/>
            </a:pPr>
            <a:r>
              <a:rPr lang="en-US" sz="2400" dirty="0">
                <a:latin typeface="+mj-lt"/>
              </a:rPr>
              <a:t>	In R, we use Checkpoint</a:t>
            </a:r>
          </a:p>
          <a:p>
            <a:pPr marL="0" indent="0">
              <a:lnSpc>
                <a:spcPct val="100000"/>
              </a:lnSpc>
              <a:spcBef>
                <a:spcPts val="0"/>
              </a:spcBef>
              <a:buNone/>
            </a:pPr>
            <a:r>
              <a:rPr lang="en-US" sz="2400" dirty="0">
                <a:latin typeface="+mj-lt"/>
              </a:rPr>
              <a:t>	In Stata, we redirect the PLUS folder to the </a:t>
            </a:r>
          </a:p>
          <a:p>
            <a:pPr marL="0" indent="0">
              <a:lnSpc>
                <a:spcPct val="100000"/>
              </a:lnSpc>
              <a:spcBef>
                <a:spcPts val="0"/>
              </a:spcBef>
              <a:buNone/>
            </a:pPr>
            <a:r>
              <a:rPr lang="en-US" sz="2400" dirty="0">
                <a:latin typeface="+mj-lt"/>
              </a:rPr>
              <a:t>                  Prerequisites folder</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a:xfrm>
            <a:off x="381001" y="775532"/>
            <a:ext cx="11570208" cy="685800"/>
          </a:xfrm>
        </p:spPr>
        <p:txBody>
          <a:bodyPr>
            <a:noAutofit/>
          </a:bodyPr>
          <a:lstStyle/>
          <a:p>
            <a:r>
              <a:rPr lang="en-US" sz="3600" b="1" dirty="0">
                <a:solidFill>
                  <a:schemeClr val="tx1"/>
                </a:solidFill>
              </a:rPr>
              <a:t>Organize and Package the Reproduction Materials</a:t>
            </a:r>
            <a:endParaRPr lang="en-US" sz="3600" dirty="0">
              <a:solidFill>
                <a:schemeClr val="tx1"/>
              </a:solidFill>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2985" t="18487" r="15972" b="18035"/>
          <a:stretch/>
        </p:blipFill>
        <p:spPr>
          <a:xfrm>
            <a:off x="8222616" y="1547048"/>
            <a:ext cx="3169287" cy="2187555"/>
          </a:xfrm>
          <a:prstGeom prst="rect">
            <a:avLst/>
          </a:prstGeom>
        </p:spPr>
      </p:pic>
      <p:sp>
        <p:nvSpPr>
          <p:cNvPr id="20" name="Rectangle 19"/>
          <p:cNvSpPr/>
          <p:nvPr/>
        </p:nvSpPr>
        <p:spPr>
          <a:xfrm>
            <a:off x="8127678" y="3886200"/>
            <a:ext cx="4004686" cy="388696"/>
          </a:xfrm>
          <a:prstGeom prst="rect">
            <a:avLst/>
          </a:prstGeom>
        </p:spPr>
        <p:txBody>
          <a:bodyPr wrap="square">
            <a:spAutoFit/>
          </a:bodyPr>
          <a:lstStyle/>
          <a:p>
            <a:pPr marR="0" lvl="0">
              <a:lnSpc>
                <a:spcPct val="107000"/>
              </a:lnSpc>
              <a:spcBef>
                <a:spcPts val="0"/>
              </a:spcBef>
              <a:spcAft>
                <a:spcPts val="800"/>
              </a:spcAft>
              <a:buClr>
                <a:srgbClr val="FF0000"/>
              </a:buClr>
            </a:pPr>
            <a:r>
              <a:rPr lang="en-US" dirty="0">
                <a:latin typeface="Calibri" panose="020F0502020204030204" pitchFamily="34" charset="0"/>
                <a:ea typeface="Calibri" panose="020F0502020204030204" pitchFamily="34" charset="0"/>
                <a:cs typeface="Times New Roman" panose="02020603050405020304" pitchFamily="18" charset="0"/>
              </a:rPr>
              <a:t>Example of our expanded TIER structure</a:t>
            </a:r>
            <a:endParaRPr lang="en-US" dirty="0">
              <a:no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AA0AC318-7B78-4B4F-BFCE-BA54998D3DC2}"/>
              </a:ext>
            </a:extLst>
          </p:cNvPr>
          <p:cNvPicPr>
            <a:picLocks noChangeAspect="1"/>
          </p:cNvPicPr>
          <p:nvPr/>
        </p:nvPicPr>
        <p:blipFill>
          <a:blip r:embed="rId4"/>
          <a:stretch>
            <a:fillRect/>
          </a:stretch>
        </p:blipFill>
        <p:spPr>
          <a:xfrm>
            <a:off x="8259192" y="4371775"/>
            <a:ext cx="2772162" cy="1552792"/>
          </a:xfrm>
          <a:prstGeom prst="rect">
            <a:avLst/>
          </a:prstGeom>
        </p:spPr>
      </p:pic>
      <p:pic>
        <p:nvPicPr>
          <p:cNvPr id="11" name="Picture 10">
            <a:extLst>
              <a:ext uri="{FF2B5EF4-FFF2-40B4-BE49-F238E27FC236}">
                <a16:creationId xmlns:a16="http://schemas.microsoft.com/office/drawing/2014/main" id="{5ECC4ADB-21C6-4E5C-847C-4C8F207D03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800478"/>
            <a:ext cx="12192000" cy="6589727"/>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0" indent="0">
              <a:lnSpc>
                <a:spcPct val="160000"/>
              </a:lnSpc>
              <a:buNone/>
            </a:pPr>
            <a:r>
              <a:rPr lang="en-US" sz="2600" dirty="0">
                <a:latin typeface="+mj-lt"/>
              </a:rPr>
              <a:t>Have a trusted colleague or third-party  run the reproducibility package and verify no errors are encountered and results are reproduced exactly.</a:t>
            </a:r>
          </a:p>
          <a:p>
            <a:pPr marL="0" indent="0">
              <a:lnSpc>
                <a:spcPct val="160000"/>
              </a:lnSpc>
              <a:buNone/>
            </a:pPr>
            <a:endParaRPr lang="en-US" sz="2600" dirty="0">
              <a:latin typeface="+mj-lt"/>
            </a:endParaRPr>
          </a:p>
          <a:p>
            <a:pPr marL="0" indent="0">
              <a:lnSpc>
                <a:spcPct val="160000"/>
              </a:lnSpc>
              <a:buNone/>
            </a:pPr>
            <a:r>
              <a:rPr lang="en-US" sz="2600" dirty="0">
                <a:latin typeface="+mj-lt"/>
              </a:rPr>
              <a:t>CISER can be the third-party with its Results Reproduction (aka R-squared) service. </a:t>
            </a:r>
          </a:p>
          <a:p>
            <a:pPr marL="0" indent="0">
              <a:lnSpc>
                <a:spcPct val="160000"/>
              </a:lnSpc>
              <a:buNone/>
            </a:pPr>
            <a:r>
              <a:rPr lang="en-US" sz="2800" dirty="0">
                <a:latin typeface="+mj-lt"/>
                <a:hlinkClick r:id="rId3"/>
              </a:rPr>
              <a:t>https://ciser.cornell.edu/research/results-reproduction-r-squared-service/</a:t>
            </a:r>
            <a:endParaRPr lang="en-US" sz="2600" dirty="0">
              <a:latin typeface="+mj-lt"/>
            </a:endParaRPr>
          </a:p>
          <a:p>
            <a:pPr marL="0" indent="0">
              <a:lnSpc>
                <a:spcPct val="160000"/>
              </a:lnSpc>
              <a:buNone/>
            </a:pPr>
            <a:r>
              <a:rPr lang="en-US" sz="2600" b="1" i="1" dirty="0">
                <a:latin typeface="+mj-lt"/>
              </a:rPr>
              <a:t>Trust nothing.  Validate everything!</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b="1" dirty="0">
                <a:solidFill>
                  <a:schemeClr val="tx1"/>
                </a:solidFill>
              </a:rPr>
              <a:t>Validate</a:t>
            </a:r>
            <a:endParaRPr lang="en-US" sz="4000" dirty="0">
              <a:solidFill>
                <a:schemeClr val="tx1"/>
              </a:solidFill>
            </a:endParaRPr>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0212268E-A729-4F44-A826-A2AF28CF6A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800478"/>
            <a:ext cx="12192000" cy="6589727"/>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342900" indent="-342900">
              <a:lnSpc>
                <a:spcPct val="160000"/>
              </a:lnSpc>
              <a:buAutoNum type="arabicPeriod"/>
            </a:pPr>
            <a:r>
              <a:rPr lang="en-US" sz="2400" dirty="0">
                <a:latin typeface="+mj-lt"/>
              </a:rPr>
              <a:t>Make your RM easily Findable, Accessible, and Reusable by depositing them in a trusted digital repository</a:t>
            </a:r>
          </a:p>
          <a:p>
            <a:pPr marL="342900" indent="-342900">
              <a:lnSpc>
                <a:spcPct val="160000"/>
              </a:lnSpc>
              <a:buAutoNum type="arabicPeriod"/>
            </a:pPr>
            <a:r>
              <a:rPr lang="en-US" sz="2400" dirty="0">
                <a:latin typeface="+mj-lt"/>
              </a:rPr>
              <a:t>Create catalog for replication materials</a:t>
            </a:r>
          </a:p>
          <a:p>
            <a:pPr marL="342900" indent="-342900">
              <a:lnSpc>
                <a:spcPct val="160000"/>
              </a:lnSpc>
              <a:buAutoNum type="arabicPeriod"/>
            </a:pPr>
            <a:r>
              <a:rPr lang="en-US" sz="2400" dirty="0">
                <a:latin typeface="+mj-lt"/>
              </a:rPr>
              <a:t>Assign persistent identifier (DOI) for journals to use to link the article to its associated replication materials.</a:t>
            </a:r>
          </a:p>
          <a:p>
            <a:pPr marL="342900" indent="-342900">
              <a:lnSpc>
                <a:spcPct val="160000"/>
              </a:lnSpc>
              <a:buAutoNum type="arabicPeriod"/>
            </a:pPr>
            <a:endParaRPr lang="en-US" sz="2400" b="1" i="1" dirty="0">
              <a:latin typeface="+mj-lt"/>
            </a:endParaRP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b="1" dirty="0">
                <a:solidFill>
                  <a:schemeClr val="tx1"/>
                </a:solidFill>
              </a:rPr>
              <a:t>Deposit RM in a Digital Repository</a:t>
            </a:r>
            <a:br>
              <a:rPr lang="en-US" sz="4000" b="1" dirty="0">
                <a:solidFill>
                  <a:schemeClr val="tx1"/>
                </a:solidFill>
              </a:rPr>
            </a:br>
            <a:endParaRPr lang="en-US" sz="4000" dirty="0">
              <a:solidFill>
                <a:schemeClr val="tx1"/>
              </a:solidFill>
            </a:endParaRPr>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6A2E7C32-58ED-40F7-B3ED-C9AC6C7F9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114288"/>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a:xfrm>
            <a:off x="381000" y="2382217"/>
            <a:ext cx="11571817" cy="3352800"/>
          </a:xfrm>
        </p:spPr>
        <p:txBody>
          <a:bodyPr vert="horz" lIns="91440" tIns="45720" rIns="91440" bIns="45720" numCol="2" rtlCol="0" anchor="t">
            <a:normAutofit/>
          </a:bodyPr>
          <a:lstStyle/>
          <a:p>
            <a:pPr marL="342900" indent="-342900">
              <a:lnSpc>
                <a:spcPct val="160000"/>
              </a:lnSpc>
              <a:buFont typeface="Arial" panose="020B0604020202020204" pitchFamily="34" charset="0"/>
              <a:buChar char="•"/>
            </a:pPr>
            <a:r>
              <a:rPr lang="en-US" dirty="0">
                <a:latin typeface="+mj-lt"/>
              </a:rPr>
              <a:t>Rounding</a:t>
            </a:r>
          </a:p>
          <a:p>
            <a:pPr marL="342900" indent="-342900">
              <a:lnSpc>
                <a:spcPct val="160000"/>
              </a:lnSpc>
              <a:buFont typeface="Arial" panose="020B0604020202020204" pitchFamily="34" charset="0"/>
              <a:buChar char="•"/>
            </a:pPr>
            <a:r>
              <a:rPr lang="en-US" dirty="0">
                <a:latin typeface="+mj-lt"/>
              </a:rPr>
              <a:t>Typos</a:t>
            </a:r>
          </a:p>
          <a:p>
            <a:pPr marL="342900" indent="-342900">
              <a:lnSpc>
                <a:spcPct val="160000"/>
              </a:lnSpc>
              <a:buFont typeface="Arial" panose="020B0604020202020204" pitchFamily="34" charset="0"/>
              <a:buChar char="•"/>
            </a:pPr>
            <a:r>
              <a:rPr lang="en-US" dirty="0">
                <a:latin typeface="+mj-lt"/>
              </a:rPr>
              <a:t>Misidentification</a:t>
            </a:r>
          </a:p>
          <a:p>
            <a:pPr marL="342900" indent="-342900">
              <a:lnSpc>
                <a:spcPct val="160000"/>
              </a:lnSpc>
              <a:buFont typeface="Arial" panose="020B0604020202020204" pitchFamily="34" charset="0"/>
              <a:buChar char="•"/>
            </a:pPr>
            <a:r>
              <a:rPr lang="en-US" dirty="0">
                <a:latin typeface="+mj-lt"/>
              </a:rPr>
              <a:t>Out of-Date Tables</a:t>
            </a:r>
            <a:endParaRPr lang="en-US" dirty="0">
              <a:latin typeface="+mj-lt"/>
              <a:cs typeface="Calibri"/>
            </a:endParaRPr>
          </a:p>
          <a:p>
            <a:pPr marL="342900" indent="-342900">
              <a:lnSpc>
                <a:spcPct val="160000"/>
              </a:lnSpc>
              <a:buFont typeface="Arial" panose="020B0604020202020204" pitchFamily="34" charset="0"/>
              <a:buChar char="•"/>
            </a:pPr>
            <a:r>
              <a:rPr lang="en-US" dirty="0">
                <a:latin typeface="+mj-lt"/>
              </a:rPr>
              <a:t>Missing from Package</a:t>
            </a:r>
          </a:p>
          <a:p>
            <a:pPr marL="342900" indent="-342900">
              <a:lnSpc>
                <a:spcPct val="160000"/>
              </a:lnSpc>
              <a:buFont typeface="Arial" panose="020B0604020202020204" pitchFamily="34" charset="0"/>
              <a:buChar char="•"/>
            </a:pPr>
            <a:r>
              <a:rPr lang="en-US" dirty="0">
                <a:latin typeface="+mj-lt"/>
              </a:rPr>
              <a:t>Incorrectly Marking p-values</a:t>
            </a:r>
          </a:p>
        </p:txBody>
      </p:sp>
      <p:sp>
        <p:nvSpPr>
          <p:cNvPr id="10" name="Title 4"/>
          <p:cNvSpPr>
            <a:spLocks noGrp="1"/>
          </p:cNvSpPr>
          <p:nvPr>
            <p:ph type="title"/>
          </p:nvPr>
        </p:nvSpPr>
        <p:spPr/>
        <p:txBody>
          <a:bodyPr/>
          <a:lstStyle/>
          <a:p>
            <a:r>
              <a:rPr lang="en-US" b="1" dirty="0">
                <a:solidFill>
                  <a:schemeClr val="tx1"/>
                </a:solidFill>
              </a:rPr>
              <a:t>Most Common Error Types present in Manuscripts</a:t>
            </a:r>
          </a:p>
        </p:txBody>
      </p:sp>
      <p:sp>
        <p:nvSpPr>
          <p:cNvPr id="11" name="Oval 10"/>
          <p:cNvSpPr/>
          <p:nvPr/>
        </p:nvSpPr>
        <p:spPr>
          <a:xfrm>
            <a:off x="10223879" y="1533870"/>
            <a:ext cx="1325563" cy="1325563"/>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Picture 5">
            <a:extLst>
              <a:ext uri="{FF2B5EF4-FFF2-40B4-BE49-F238E27FC236}">
                <a16:creationId xmlns:a16="http://schemas.microsoft.com/office/drawing/2014/main" id="{F7B17794-7D82-4EFA-9553-B7DBB9EB7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405676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41997043"/>
              </p:ext>
            </p:extLst>
          </p:nvPr>
        </p:nvGraphicFramePr>
        <p:xfrm>
          <a:off x="685800"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Extremely common and easy to miss</a:t>
            </a:r>
          </a:p>
          <a:p>
            <a:r>
              <a:rPr lang="en-US" dirty="0"/>
              <a:t>Different software/people round in different ways, compounding if it is an error or difference of style</a:t>
            </a:r>
          </a:p>
          <a:p>
            <a:pPr lvl="1"/>
            <a:r>
              <a:rPr lang="en-US" dirty="0"/>
              <a:t>However inconsistent rounding is always a problem</a:t>
            </a:r>
          </a:p>
          <a:p>
            <a:r>
              <a:rPr lang="en-US" dirty="0"/>
              <a:t>Double rounding can cause errors as well</a:t>
            </a:r>
          </a:p>
        </p:txBody>
      </p:sp>
      <p:pic>
        <p:nvPicPr>
          <p:cNvPr id="6" name="Picture 5">
            <a:extLst>
              <a:ext uri="{FF2B5EF4-FFF2-40B4-BE49-F238E27FC236}">
                <a16:creationId xmlns:a16="http://schemas.microsoft.com/office/drawing/2014/main" id="{29B29A06-F519-4AF6-A559-147042D6DE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114288"/>
            <a:ext cx="1828800" cy="438912"/>
          </a:xfrm>
          <a:prstGeom prst="rect">
            <a:avLst/>
          </a:prstGeom>
        </p:spPr>
      </p:pic>
      <p:sp>
        <p:nvSpPr>
          <p:cNvPr id="7" name="Rectangle 6">
            <a:extLst>
              <a:ext uri="{FF2B5EF4-FFF2-40B4-BE49-F238E27FC236}">
                <a16:creationId xmlns:a16="http://schemas.microsoft.com/office/drawing/2014/main" id="{D83F1A58-C34C-46D5-B5A5-B63F34752F1A}"/>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1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393441170"/>
              </p:ext>
            </p:extLst>
          </p:nvPr>
        </p:nvGraphicFramePr>
        <p:xfrm>
          <a:off x="752062" y="4178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a:t>Sometimes obvious, such as missing a decimal place when all the others have it</a:t>
            </a:r>
          </a:p>
          <a:p>
            <a:r>
              <a:rPr lang="en-US"/>
              <a:t>Can also just be a mistyped number or two</a:t>
            </a:r>
          </a:p>
        </p:txBody>
      </p:sp>
      <p:pic>
        <p:nvPicPr>
          <p:cNvPr id="6" name="Picture 5">
            <a:extLst>
              <a:ext uri="{FF2B5EF4-FFF2-40B4-BE49-F238E27FC236}">
                <a16:creationId xmlns:a16="http://schemas.microsoft.com/office/drawing/2014/main" id="{D48126A5-EEF7-4CA5-B2A7-7AED634FB2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51205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410094116"/>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Very easy when there aren’t output management software/practices</a:t>
            </a:r>
          </a:p>
          <a:p>
            <a:r>
              <a:rPr lang="en-US" dirty="0"/>
              <a:t>Difficult to detect from repeated checks, as the number is present on the output page, but simply is not the result that should be included</a:t>
            </a:r>
          </a:p>
        </p:txBody>
      </p:sp>
      <p:pic>
        <p:nvPicPr>
          <p:cNvPr id="6" name="Picture 5">
            <a:extLst>
              <a:ext uri="{FF2B5EF4-FFF2-40B4-BE49-F238E27FC236}">
                <a16:creationId xmlns:a16="http://schemas.microsoft.com/office/drawing/2014/main" id="{B553DD9D-FCD1-4C13-B56A-A51C2A1FE1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
        <p:nvSpPr>
          <p:cNvPr id="7" name="Rectangle 6">
            <a:extLst>
              <a:ext uri="{FF2B5EF4-FFF2-40B4-BE49-F238E27FC236}">
                <a16:creationId xmlns:a16="http://schemas.microsoft.com/office/drawing/2014/main" id="{5FB24299-68CF-4FEA-833F-EABA64F2231B}"/>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3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462455797"/>
              </p:ext>
            </p:extLst>
          </p:nvPr>
        </p:nvGraphicFramePr>
        <p:xfrm>
          <a:off x="685800"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Descriptive Tables are most common culprit</a:t>
            </a:r>
          </a:p>
          <a:p>
            <a:pPr lvl="1"/>
            <a:r>
              <a:rPr lang="en-US" dirty="0"/>
              <a:t>Researchers will generate their descriptive tables and then further clean data</a:t>
            </a:r>
          </a:p>
          <a:p>
            <a:pPr lvl="1"/>
            <a:r>
              <a:rPr lang="en-US" dirty="0"/>
              <a:t>Can be calculated inconsistently as well, such as valid vs total percentage</a:t>
            </a:r>
          </a:p>
          <a:p>
            <a:r>
              <a:rPr lang="en-US" dirty="0"/>
              <a:t>Plenty of other tables can have this happen as well, as researchers often don’t re-run their entire code (especially for long execute times)</a:t>
            </a:r>
          </a:p>
        </p:txBody>
      </p:sp>
      <p:pic>
        <p:nvPicPr>
          <p:cNvPr id="6" name="Picture 5">
            <a:extLst>
              <a:ext uri="{FF2B5EF4-FFF2-40B4-BE49-F238E27FC236}">
                <a16:creationId xmlns:a16="http://schemas.microsoft.com/office/drawing/2014/main" id="{DE2BF3A2-63E0-465D-B8C1-724F203B96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88178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063715714"/>
              </p:ext>
            </p:extLst>
          </p:nvPr>
        </p:nvGraphicFramePr>
        <p:xfrm>
          <a:off x="6096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Can be similar to “hard coded variables” in that the calculation just done by hand/excel and put into the manuscript</a:t>
            </a:r>
          </a:p>
          <a:p>
            <a:r>
              <a:rPr lang="en-US" dirty="0"/>
              <a:t>Very common with regards to figures as they are often edited or done in non- or different statistical package programs (such as excel) and then edited to look better</a:t>
            </a:r>
          </a:p>
        </p:txBody>
      </p:sp>
      <p:pic>
        <p:nvPicPr>
          <p:cNvPr id="6" name="Picture 5">
            <a:extLst>
              <a:ext uri="{FF2B5EF4-FFF2-40B4-BE49-F238E27FC236}">
                <a16:creationId xmlns:a16="http://schemas.microsoft.com/office/drawing/2014/main" id="{73DCB18D-2D8A-48E9-898A-856F2FAAD3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
        <p:nvSpPr>
          <p:cNvPr id="7" name="Rectangle 6">
            <a:extLst>
              <a:ext uri="{FF2B5EF4-FFF2-40B4-BE49-F238E27FC236}">
                <a16:creationId xmlns:a16="http://schemas.microsoft.com/office/drawing/2014/main" id="{774FF38F-A28F-4587-8BBA-D84BAF09B522}"/>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1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590697045"/>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Often happens with regards to rounding </a:t>
            </a:r>
          </a:p>
          <a:p>
            <a:pPr lvl="1"/>
            <a:r>
              <a:rPr lang="en-US" dirty="0"/>
              <a:t>0.045 rounds to 0.05 but should be marked as ≤ 0.05, but can mistakenly be marked as =0.05</a:t>
            </a:r>
          </a:p>
          <a:p>
            <a:pPr lvl="1"/>
            <a:r>
              <a:rPr lang="en-US" dirty="0"/>
              <a:t>0.051 shouldn’t be marked as ≤0.05, as it is &gt;0.05</a:t>
            </a:r>
          </a:p>
          <a:p>
            <a:r>
              <a:rPr lang="en-US" dirty="0"/>
              <a:t>Can come from inconsistency of having multiple people doing the tables</a:t>
            </a:r>
          </a:p>
          <a:p>
            <a:r>
              <a:rPr lang="en-US" dirty="0"/>
              <a:t>Easy to make one of the other errors </a:t>
            </a:r>
          </a:p>
        </p:txBody>
      </p:sp>
      <p:pic>
        <p:nvPicPr>
          <p:cNvPr id="6" name="Picture 5">
            <a:extLst>
              <a:ext uri="{FF2B5EF4-FFF2-40B4-BE49-F238E27FC236}">
                <a16:creationId xmlns:a16="http://schemas.microsoft.com/office/drawing/2014/main" id="{95F394C7-8F04-420E-BFC9-5AE7E3A2C4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58547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52F63CB-3FA2-4A4F-991B-1861AE64823F}"/>
              </a:ext>
            </a:extLst>
          </p:cNvPr>
          <p:cNvPicPr>
            <a:picLocks noChangeAspect="1"/>
          </p:cNvPicPr>
          <p:nvPr/>
        </p:nvPicPr>
        <p:blipFill>
          <a:blip r:embed="rId3"/>
          <a:stretch>
            <a:fillRect/>
          </a:stretch>
        </p:blipFill>
        <p:spPr>
          <a:xfrm>
            <a:off x="3681409" y="2217728"/>
            <a:ext cx="4444369" cy="3853006"/>
          </a:xfrm>
          <a:prstGeom prst="rect">
            <a:avLst/>
          </a:prstGeom>
        </p:spPr>
      </p:pic>
      <p:graphicFrame>
        <p:nvGraphicFramePr>
          <p:cNvPr id="3" name="Chart 2">
            <a:extLst>
              <a:ext uri="{FF2B5EF4-FFF2-40B4-BE49-F238E27FC236}">
                <a16:creationId xmlns:a16="http://schemas.microsoft.com/office/drawing/2014/main" id="{53AE8EE5-D4F2-4BAA-B26F-9C3FF2D80918}"/>
              </a:ext>
            </a:extLst>
          </p:cNvPr>
          <p:cNvGraphicFramePr>
            <a:graphicFrameLocks/>
          </p:cNvGraphicFramePr>
          <p:nvPr/>
        </p:nvGraphicFramePr>
        <p:xfrm>
          <a:off x="3666221" y="2217728"/>
          <a:ext cx="4440009" cy="3854371"/>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646D7574-5EB1-4548-B404-C8D39DA4B6D7}"/>
              </a:ext>
            </a:extLst>
          </p:cNvPr>
          <p:cNvSpPr txBox="1"/>
          <p:nvPr/>
        </p:nvSpPr>
        <p:spPr>
          <a:xfrm>
            <a:off x="8053208" y="3219117"/>
            <a:ext cx="3524024" cy="800219"/>
          </a:xfrm>
          <a:prstGeom prst="rect">
            <a:avLst/>
          </a:prstGeom>
          <a:noFill/>
        </p:spPr>
        <p:txBody>
          <a:bodyPr wrap="square" rtlCol="0">
            <a:spAutoFit/>
          </a:bodyPr>
          <a:lstStyle/>
          <a:p>
            <a:r>
              <a:rPr lang="en-US" sz="2400" dirty="0">
                <a:latin typeface="Roboto Black" panose="02000000000000000000" pitchFamily="2" charset="0"/>
                <a:ea typeface="Roboto Black" panose="02000000000000000000" pitchFamily="2" charset="0"/>
              </a:rPr>
              <a:t>52%</a:t>
            </a:r>
          </a:p>
          <a:p>
            <a:r>
              <a:rPr lang="en-US" sz="2200" dirty="0">
                <a:latin typeface="Roboto" panose="02000000000000000000" pitchFamily="2" charset="0"/>
                <a:ea typeface="Roboto" panose="02000000000000000000" pitchFamily="2" charset="0"/>
              </a:rPr>
              <a:t>Yes, a significant crisis</a:t>
            </a:r>
          </a:p>
        </p:txBody>
      </p:sp>
      <p:sp>
        <p:nvSpPr>
          <p:cNvPr id="5" name="TextBox 4">
            <a:extLst>
              <a:ext uri="{FF2B5EF4-FFF2-40B4-BE49-F238E27FC236}">
                <a16:creationId xmlns:a16="http://schemas.microsoft.com/office/drawing/2014/main" id="{BF9D01A8-BFCE-4922-A37A-91787F0DF363}"/>
              </a:ext>
            </a:extLst>
          </p:cNvPr>
          <p:cNvSpPr txBox="1"/>
          <p:nvPr/>
        </p:nvSpPr>
        <p:spPr>
          <a:xfrm>
            <a:off x="214767" y="4616741"/>
            <a:ext cx="3524024" cy="800219"/>
          </a:xfrm>
          <a:prstGeom prst="rect">
            <a:avLst/>
          </a:prstGeom>
          <a:noFill/>
        </p:spPr>
        <p:txBody>
          <a:bodyPr wrap="square" rtlCol="0">
            <a:spAutoFit/>
          </a:bodyPr>
          <a:lstStyle/>
          <a:p>
            <a:pPr algn="r"/>
            <a:r>
              <a:rPr lang="en-US" sz="2400" dirty="0">
                <a:latin typeface="Roboto Black" panose="02000000000000000000" pitchFamily="2" charset="0"/>
                <a:ea typeface="Roboto Black" panose="02000000000000000000" pitchFamily="2" charset="0"/>
              </a:rPr>
              <a:t>38%</a:t>
            </a:r>
          </a:p>
          <a:p>
            <a:pPr algn="r"/>
            <a:r>
              <a:rPr lang="en-US" sz="2200" dirty="0">
                <a:latin typeface="Roboto" panose="02000000000000000000" pitchFamily="2" charset="0"/>
                <a:ea typeface="Roboto" panose="02000000000000000000" pitchFamily="2" charset="0"/>
              </a:rPr>
              <a:t>Yes, a slight crisis</a:t>
            </a:r>
          </a:p>
        </p:txBody>
      </p:sp>
      <p:sp>
        <p:nvSpPr>
          <p:cNvPr id="6" name="TextBox 5">
            <a:extLst>
              <a:ext uri="{FF2B5EF4-FFF2-40B4-BE49-F238E27FC236}">
                <a16:creationId xmlns:a16="http://schemas.microsoft.com/office/drawing/2014/main" id="{AB2DE259-6CB6-4BFA-B54E-77F04CDE5288}"/>
              </a:ext>
            </a:extLst>
          </p:cNvPr>
          <p:cNvSpPr txBox="1"/>
          <p:nvPr/>
        </p:nvSpPr>
        <p:spPr>
          <a:xfrm>
            <a:off x="772917" y="2264594"/>
            <a:ext cx="3524024" cy="800219"/>
          </a:xfrm>
          <a:prstGeom prst="rect">
            <a:avLst/>
          </a:prstGeom>
          <a:noFill/>
        </p:spPr>
        <p:txBody>
          <a:bodyPr wrap="square" rtlCol="0">
            <a:spAutoFit/>
          </a:bodyPr>
          <a:lstStyle/>
          <a:p>
            <a:pPr algn="r"/>
            <a:r>
              <a:rPr lang="en-US" sz="2400" dirty="0">
                <a:latin typeface="Roboto Black" panose="02000000000000000000" pitchFamily="2" charset="0"/>
                <a:ea typeface="Roboto Black" panose="02000000000000000000" pitchFamily="2" charset="0"/>
              </a:rPr>
              <a:t>3%</a:t>
            </a:r>
          </a:p>
          <a:p>
            <a:pPr algn="r"/>
            <a:r>
              <a:rPr lang="en-US" sz="2200" dirty="0">
                <a:latin typeface="Roboto" panose="02000000000000000000" pitchFamily="2" charset="0"/>
                <a:ea typeface="Roboto" panose="02000000000000000000" pitchFamily="2" charset="0"/>
              </a:rPr>
              <a:t>No, there is no crisis</a:t>
            </a:r>
          </a:p>
        </p:txBody>
      </p:sp>
      <p:sp>
        <p:nvSpPr>
          <p:cNvPr id="7" name="TextBox 6">
            <a:extLst>
              <a:ext uri="{FF2B5EF4-FFF2-40B4-BE49-F238E27FC236}">
                <a16:creationId xmlns:a16="http://schemas.microsoft.com/office/drawing/2014/main" id="{B1A3D579-2414-4063-B1DB-A1955B225CF0}"/>
              </a:ext>
            </a:extLst>
          </p:cNvPr>
          <p:cNvSpPr txBox="1"/>
          <p:nvPr/>
        </p:nvSpPr>
        <p:spPr>
          <a:xfrm>
            <a:off x="5418533" y="1159577"/>
            <a:ext cx="1688758" cy="800219"/>
          </a:xfrm>
          <a:prstGeom prst="rect">
            <a:avLst/>
          </a:prstGeom>
          <a:noFill/>
        </p:spPr>
        <p:txBody>
          <a:bodyPr wrap="square" rtlCol="0">
            <a:spAutoFit/>
          </a:bodyPr>
          <a:lstStyle/>
          <a:p>
            <a:r>
              <a:rPr lang="en-US" sz="2400" dirty="0">
                <a:latin typeface="Roboto Black" panose="02000000000000000000" pitchFamily="2" charset="0"/>
                <a:ea typeface="Roboto Black" panose="02000000000000000000" pitchFamily="2" charset="0"/>
              </a:rPr>
              <a:t>7%</a:t>
            </a:r>
          </a:p>
          <a:p>
            <a:r>
              <a:rPr lang="en-US" sz="2200" dirty="0">
                <a:latin typeface="Roboto" panose="02000000000000000000" pitchFamily="2" charset="0"/>
                <a:ea typeface="Roboto" panose="02000000000000000000" pitchFamily="2" charset="0"/>
              </a:rPr>
              <a:t>Don’t know</a:t>
            </a:r>
          </a:p>
        </p:txBody>
      </p:sp>
      <p:sp>
        <p:nvSpPr>
          <p:cNvPr id="8" name="TextBox 7">
            <a:extLst>
              <a:ext uri="{FF2B5EF4-FFF2-40B4-BE49-F238E27FC236}">
                <a16:creationId xmlns:a16="http://schemas.microsoft.com/office/drawing/2014/main" id="{6CC8FCC7-AA06-4DDA-A815-2B9F87CF4EE3}"/>
              </a:ext>
            </a:extLst>
          </p:cNvPr>
          <p:cNvSpPr txBox="1"/>
          <p:nvPr/>
        </p:nvSpPr>
        <p:spPr>
          <a:xfrm>
            <a:off x="1960110" y="371867"/>
            <a:ext cx="9797144" cy="646331"/>
          </a:xfrm>
          <a:prstGeom prst="rect">
            <a:avLst/>
          </a:prstGeom>
          <a:noFill/>
        </p:spPr>
        <p:txBody>
          <a:bodyPr wrap="square" rtlCol="0">
            <a:spAutoFit/>
          </a:bodyPr>
          <a:lstStyle/>
          <a:p>
            <a:r>
              <a:rPr lang="en-US" sz="3600" i="1" dirty="0">
                <a:solidFill>
                  <a:srgbClr val="A32428"/>
                </a:solidFill>
                <a:latin typeface="Roboto Medium" panose="02000000000000000000" pitchFamily="2" charset="0"/>
                <a:ea typeface="Roboto Medium" panose="02000000000000000000" pitchFamily="2" charset="0"/>
              </a:rPr>
              <a:t>IS THERE A REPRODUCIBILITY CRISIS?</a:t>
            </a:r>
            <a:endParaRPr lang="en-US" sz="2500" i="1" dirty="0">
              <a:solidFill>
                <a:srgbClr val="A32428"/>
              </a:solidFill>
              <a:latin typeface="Roboto Medium" panose="02000000000000000000" pitchFamily="2" charset="0"/>
              <a:ea typeface="Roboto Medium" panose="02000000000000000000" pitchFamily="2" charset="0"/>
            </a:endParaRPr>
          </a:p>
        </p:txBody>
      </p:sp>
      <p:sp>
        <p:nvSpPr>
          <p:cNvPr id="9" name="TextBox 8">
            <a:extLst>
              <a:ext uri="{FF2B5EF4-FFF2-40B4-BE49-F238E27FC236}">
                <a16:creationId xmlns:a16="http://schemas.microsoft.com/office/drawing/2014/main" id="{A1236BC3-3865-4024-B987-0CCCEFF5D89D}"/>
              </a:ext>
            </a:extLst>
          </p:cNvPr>
          <p:cNvSpPr txBox="1"/>
          <p:nvPr/>
        </p:nvSpPr>
        <p:spPr>
          <a:xfrm>
            <a:off x="4913768" y="3452415"/>
            <a:ext cx="1944914" cy="1384995"/>
          </a:xfrm>
          <a:prstGeom prst="rect">
            <a:avLst/>
          </a:prstGeom>
          <a:noFill/>
        </p:spPr>
        <p:txBody>
          <a:bodyPr wrap="square" rtlCol="0">
            <a:spAutoFit/>
          </a:bodyPr>
          <a:lstStyle/>
          <a:p>
            <a:pPr algn="ctr"/>
            <a:r>
              <a:rPr lang="en-US" sz="4000" dirty="0">
                <a:latin typeface="Roboto Black" panose="02000000000000000000" pitchFamily="2" charset="0"/>
                <a:ea typeface="Roboto Black" panose="02000000000000000000" pitchFamily="2" charset="0"/>
              </a:rPr>
              <a:t>1,576</a:t>
            </a:r>
          </a:p>
          <a:p>
            <a:pPr algn="ctr"/>
            <a:r>
              <a:rPr lang="en-US" sz="2200" dirty="0">
                <a:latin typeface="Roboto" panose="02000000000000000000" pitchFamily="2" charset="0"/>
                <a:ea typeface="Roboto" panose="02000000000000000000" pitchFamily="2" charset="0"/>
              </a:rPr>
              <a:t>researchers surveyed</a:t>
            </a:r>
          </a:p>
        </p:txBody>
      </p:sp>
      <p:cxnSp>
        <p:nvCxnSpPr>
          <p:cNvPr id="13" name="Straight Connector 12">
            <a:extLst>
              <a:ext uri="{FF2B5EF4-FFF2-40B4-BE49-F238E27FC236}">
                <a16:creationId xmlns:a16="http://schemas.microsoft.com/office/drawing/2014/main" id="{A59B360A-2948-410B-ACD4-BA659BC1503C}"/>
              </a:ext>
            </a:extLst>
          </p:cNvPr>
          <p:cNvCxnSpPr>
            <a:cxnSpLocks/>
          </p:cNvCxnSpPr>
          <p:nvPr/>
        </p:nvCxnSpPr>
        <p:spPr>
          <a:xfrm>
            <a:off x="4296941" y="2664704"/>
            <a:ext cx="689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08E81-AF0F-4835-8BE5-B6A2E8BD0D1B}"/>
              </a:ext>
            </a:extLst>
          </p:cNvPr>
          <p:cNvCxnSpPr>
            <a:cxnSpLocks/>
          </p:cNvCxnSpPr>
          <p:nvPr/>
        </p:nvCxnSpPr>
        <p:spPr>
          <a:xfrm>
            <a:off x="7504568" y="3603838"/>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85E33D-D211-49A3-9560-2D28D4F3AC54}"/>
              </a:ext>
            </a:extLst>
          </p:cNvPr>
          <p:cNvCxnSpPr/>
          <p:nvPr/>
        </p:nvCxnSpPr>
        <p:spPr>
          <a:xfrm>
            <a:off x="5747654" y="1929018"/>
            <a:ext cx="0" cy="502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B20FDE-B98D-48C0-8EAD-6FD536BE0E5F}"/>
              </a:ext>
            </a:extLst>
          </p:cNvPr>
          <p:cNvCxnSpPr>
            <a:cxnSpLocks/>
          </p:cNvCxnSpPr>
          <p:nvPr/>
        </p:nvCxnSpPr>
        <p:spPr>
          <a:xfrm>
            <a:off x="3738791" y="5016851"/>
            <a:ext cx="689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CD79B9B-8AE9-4614-9B4B-D1F97D7A0BDD}"/>
              </a:ext>
            </a:extLst>
          </p:cNvPr>
          <p:cNvSpPr/>
          <p:nvPr/>
        </p:nvSpPr>
        <p:spPr>
          <a:xfrm>
            <a:off x="-14514" y="6504057"/>
            <a:ext cx="10987314" cy="353943"/>
          </a:xfrm>
          <a:prstGeom prst="rect">
            <a:avLst/>
          </a:prstGeom>
        </p:spPr>
        <p:txBody>
          <a:bodyPr wrap="square">
            <a:spAutoFit/>
          </a:bodyPr>
          <a:lstStyle/>
          <a:p>
            <a:pPr algn="ctr"/>
            <a:r>
              <a:rPr lang="en-US" sz="1700" dirty="0">
                <a:solidFill>
                  <a:schemeClr val="tx1">
                    <a:lumMod val="65000"/>
                    <a:lumOff val="35000"/>
                  </a:schemeClr>
                </a:solidFill>
                <a:latin typeface="Roboto Condensed" panose="02000000000000000000" pitchFamily="2" charset="0"/>
                <a:ea typeface="Roboto Condensed" panose="02000000000000000000" pitchFamily="2" charset="0"/>
              </a:rPr>
              <a:t>Baker, M. (2016). 1,500 scientists lift the lid on reproducibility. </a:t>
            </a:r>
            <a:r>
              <a:rPr lang="en-US" sz="1700" i="1" dirty="0">
                <a:solidFill>
                  <a:schemeClr val="tx1">
                    <a:lumMod val="65000"/>
                    <a:lumOff val="35000"/>
                  </a:schemeClr>
                </a:solidFill>
                <a:latin typeface="Roboto Condensed" panose="02000000000000000000" pitchFamily="2" charset="0"/>
                <a:ea typeface="Roboto Condensed" panose="02000000000000000000" pitchFamily="2" charset="0"/>
              </a:rPr>
              <a:t>Nature</a:t>
            </a:r>
            <a:r>
              <a:rPr lang="en-US" sz="1700" dirty="0">
                <a:solidFill>
                  <a:schemeClr val="tx1">
                    <a:lumMod val="65000"/>
                    <a:lumOff val="35000"/>
                  </a:schemeClr>
                </a:solidFill>
                <a:latin typeface="Roboto Condensed" panose="02000000000000000000" pitchFamily="2" charset="0"/>
                <a:ea typeface="Roboto Condensed" panose="02000000000000000000" pitchFamily="2" charset="0"/>
              </a:rPr>
              <a:t>, </a:t>
            </a:r>
            <a:r>
              <a:rPr lang="en-US" sz="1700" i="1" dirty="0">
                <a:solidFill>
                  <a:schemeClr val="tx1">
                    <a:lumMod val="65000"/>
                    <a:lumOff val="35000"/>
                  </a:schemeClr>
                </a:solidFill>
                <a:latin typeface="Roboto Condensed" panose="02000000000000000000" pitchFamily="2" charset="0"/>
                <a:ea typeface="Roboto Condensed" panose="02000000000000000000" pitchFamily="2" charset="0"/>
              </a:rPr>
              <a:t>533</a:t>
            </a:r>
            <a:r>
              <a:rPr lang="en-US" sz="1700" dirty="0">
                <a:solidFill>
                  <a:schemeClr val="tx1">
                    <a:lumMod val="65000"/>
                    <a:lumOff val="35000"/>
                  </a:schemeClr>
                </a:solidFill>
                <a:latin typeface="Roboto Condensed" panose="02000000000000000000" pitchFamily="2" charset="0"/>
                <a:ea typeface="Roboto Condensed" panose="02000000000000000000" pitchFamily="2" charset="0"/>
              </a:rPr>
              <a:t>(7604), 452–454. </a:t>
            </a:r>
            <a:r>
              <a:rPr lang="en-US" sz="1700" dirty="0">
                <a:latin typeface="Roboto Condensed" panose="02000000000000000000" pitchFamily="2" charset="0"/>
                <a:ea typeface="Roboto Condensed" panose="02000000000000000000" pitchFamily="2" charset="0"/>
                <a:hlinkClick r:id="rId5"/>
              </a:rPr>
              <a:t>https://doi.org/10.1038/533452a</a:t>
            </a:r>
            <a:endParaRPr lang="en-US" sz="1700" dirty="0">
              <a:effectLst/>
              <a:latin typeface="Roboto Condensed" panose="02000000000000000000" pitchFamily="2" charset="0"/>
              <a:ea typeface="Roboto Condensed" panose="02000000000000000000" pitchFamily="2" charset="0"/>
            </a:endParaRPr>
          </a:p>
        </p:txBody>
      </p:sp>
      <p:sp>
        <p:nvSpPr>
          <p:cNvPr id="20" name="Arrow: Right 19">
            <a:extLst>
              <a:ext uri="{FF2B5EF4-FFF2-40B4-BE49-F238E27FC236}">
                <a16:creationId xmlns:a16="http://schemas.microsoft.com/office/drawing/2014/main" id="{37510CF4-8C50-45E5-B78C-283B97BE0A48}"/>
              </a:ext>
            </a:extLst>
          </p:cNvPr>
          <p:cNvSpPr/>
          <p:nvPr/>
        </p:nvSpPr>
        <p:spPr>
          <a:xfrm>
            <a:off x="0" y="356681"/>
            <a:ext cx="1799771" cy="637901"/>
          </a:xfrm>
          <a:prstGeom prst="rightArrow">
            <a:avLst>
              <a:gd name="adj1" fmla="val 50000"/>
              <a:gd name="adj2" fmla="val 65927"/>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1D7373-5203-477B-8846-83CAB4FB0D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02584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vert="horz" lIns="91440" tIns="45720" rIns="91440" bIns="45720" numCol="2" rtlCol="0" anchor="t">
            <a:normAutofit fontScale="92500"/>
          </a:bodyPr>
          <a:lstStyle/>
          <a:p>
            <a:pPr marL="342900" indent="-342900">
              <a:lnSpc>
                <a:spcPct val="160000"/>
              </a:lnSpc>
              <a:buFont typeface="Arial" panose="020B0604020202020204" pitchFamily="34" charset="0"/>
              <a:buChar char="•"/>
            </a:pPr>
            <a:r>
              <a:rPr lang="en-US" dirty="0">
                <a:latin typeface="+mj-lt"/>
              </a:rPr>
              <a:t>Not calling the data initially</a:t>
            </a:r>
          </a:p>
          <a:p>
            <a:pPr marL="342900" indent="-342900">
              <a:lnSpc>
                <a:spcPct val="160000"/>
              </a:lnSpc>
              <a:buFont typeface="Arial" panose="020B0604020202020204" pitchFamily="34" charset="0"/>
              <a:buChar char="•"/>
            </a:pPr>
            <a:r>
              <a:rPr lang="en-US" dirty="0">
                <a:latin typeface="+mj-lt"/>
              </a:rPr>
              <a:t>Hard Coded Variables</a:t>
            </a:r>
          </a:p>
          <a:p>
            <a:pPr marL="342900" indent="-342900">
              <a:lnSpc>
                <a:spcPct val="160000"/>
              </a:lnSpc>
              <a:buFont typeface="Arial" panose="020B0604020202020204" pitchFamily="34" charset="0"/>
              <a:buChar char="•"/>
            </a:pPr>
            <a:r>
              <a:rPr lang="en-US" dirty="0">
                <a:latin typeface="+mj-lt"/>
              </a:rPr>
              <a:t>Missing Files/Commands</a:t>
            </a:r>
          </a:p>
          <a:p>
            <a:pPr marL="342900" indent="-342900">
              <a:lnSpc>
                <a:spcPct val="160000"/>
              </a:lnSpc>
              <a:buFont typeface="Arial" panose="020B0604020202020204" pitchFamily="34" charset="0"/>
              <a:buChar char="•"/>
            </a:pPr>
            <a:r>
              <a:rPr lang="en-US" dirty="0">
                <a:latin typeface="+mj-lt"/>
              </a:rPr>
              <a:t>No (or poor) Commenting</a:t>
            </a:r>
            <a:endParaRPr lang="en-US" dirty="0">
              <a:latin typeface="+mj-lt"/>
              <a:cs typeface="Calibri"/>
            </a:endParaRPr>
          </a:p>
          <a:p>
            <a:pPr marL="342900" indent="-342900">
              <a:lnSpc>
                <a:spcPct val="160000"/>
              </a:lnSpc>
              <a:buFont typeface="Arial" panose="020B0604020202020204" pitchFamily="34" charset="0"/>
              <a:buChar char="•"/>
            </a:pPr>
            <a:r>
              <a:rPr lang="en-US" dirty="0">
                <a:latin typeface="+mj-lt"/>
              </a:rPr>
              <a:t>Uncertain Order of Execution</a:t>
            </a:r>
          </a:p>
          <a:p>
            <a:pPr marL="342900" indent="-342900">
              <a:lnSpc>
                <a:spcPct val="160000"/>
              </a:lnSpc>
              <a:buFont typeface="Arial" panose="020B0604020202020204" pitchFamily="34" charset="0"/>
              <a:buChar char="•"/>
            </a:pPr>
            <a:r>
              <a:rPr lang="en-US" dirty="0">
                <a:latin typeface="+mj-lt"/>
              </a:rPr>
              <a:t>Does not follow the order of the Output</a:t>
            </a:r>
            <a:endParaRPr lang="en-US" dirty="0">
              <a:latin typeface="+mj-lt"/>
              <a:cs typeface="Calibri"/>
            </a:endParaRPr>
          </a:p>
          <a:p>
            <a:pPr marL="342900" indent="-342900">
              <a:lnSpc>
                <a:spcPct val="160000"/>
              </a:lnSpc>
              <a:buFont typeface="Arial" panose="020B0604020202020204" pitchFamily="34" charset="0"/>
              <a:buChar char="•"/>
            </a:pPr>
            <a:r>
              <a:rPr lang="en-US" dirty="0">
                <a:latin typeface="+mj-lt"/>
              </a:rPr>
              <a:t>Prerequisites</a:t>
            </a:r>
          </a:p>
          <a:p>
            <a:pPr marL="342900" indent="-342900">
              <a:lnSpc>
                <a:spcPct val="160000"/>
              </a:lnSpc>
              <a:buFont typeface="Arial" panose="020B0604020202020204" pitchFamily="34" charset="0"/>
              <a:buChar char="•"/>
            </a:pPr>
            <a:r>
              <a:rPr lang="en-US" dirty="0">
                <a:latin typeface="+mj-lt"/>
              </a:rPr>
              <a:t>Extraneous output/lines of code</a:t>
            </a:r>
          </a:p>
        </p:txBody>
      </p:sp>
      <p:sp>
        <p:nvSpPr>
          <p:cNvPr id="5" name="Title 4"/>
          <p:cNvSpPr>
            <a:spLocks noGrp="1"/>
          </p:cNvSpPr>
          <p:nvPr>
            <p:ph type="title"/>
          </p:nvPr>
        </p:nvSpPr>
        <p:spPr/>
        <p:txBody>
          <a:bodyPr/>
          <a:lstStyle/>
          <a:p>
            <a:r>
              <a:rPr lang="en-US" b="1" dirty="0">
                <a:solidFill>
                  <a:schemeClr val="tx1"/>
                </a:solidFill>
              </a:rPr>
              <a:t>Most Common Error Types present in Scripts</a:t>
            </a:r>
          </a:p>
        </p:txBody>
      </p:sp>
      <p:grpSp>
        <p:nvGrpSpPr>
          <p:cNvPr id="6" name="Group 5"/>
          <p:cNvGrpSpPr/>
          <p:nvPr/>
        </p:nvGrpSpPr>
        <p:grpSpPr>
          <a:xfrm>
            <a:off x="10089423" y="198786"/>
            <a:ext cx="1861786" cy="1736028"/>
            <a:chOff x="7611440" y="2799059"/>
            <a:chExt cx="1861786" cy="1736028"/>
          </a:xfrm>
        </p:grpSpPr>
        <p:sp>
          <p:nvSpPr>
            <p:cNvPr id="7" name="Rectangle 6"/>
            <p:cNvSpPr/>
            <p:nvPr/>
          </p:nvSpPr>
          <p:spPr>
            <a:xfrm>
              <a:off x="7611440" y="2799059"/>
              <a:ext cx="1861786" cy="17360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3200" b="1"/>
            </a:p>
          </p:txBody>
        </p:sp>
        <p:pic>
          <p:nvPicPr>
            <p:cNvPr id="8" name="Picture 7"/>
            <p:cNvPicPr>
              <a:picLocks noChangeAspect="1"/>
            </p:cNvPicPr>
            <p:nvPr/>
          </p:nvPicPr>
          <p:blipFill>
            <a:blip r:embed="rId3"/>
            <a:stretch>
              <a:fillRect/>
            </a:stretch>
          </p:blipFill>
          <p:spPr>
            <a:xfrm>
              <a:off x="7861042" y="2952166"/>
              <a:ext cx="1362582" cy="1429813"/>
            </a:xfrm>
            <a:prstGeom prst="rect">
              <a:avLst/>
            </a:prstGeom>
          </p:spPr>
        </p:pic>
      </p:grpSp>
      <p:pic>
        <p:nvPicPr>
          <p:cNvPr id="9" name="Picture 8">
            <a:extLst>
              <a:ext uri="{FF2B5EF4-FFF2-40B4-BE49-F238E27FC236}">
                <a16:creationId xmlns:a16="http://schemas.microsoft.com/office/drawing/2014/main" id="{F91FA59F-C718-4E06-A58E-90815633E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38216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51224335"/>
              </p:ext>
            </p:extLst>
          </p:nvPr>
        </p:nvGraphicFramePr>
        <p:xfrm>
          <a:off x="6096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Many clients simply open the data with the GUI instead of via code</a:t>
            </a:r>
          </a:p>
          <a:p>
            <a:r>
              <a:rPr lang="en-US" dirty="0"/>
              <a:t>Can cause confusion when there are multiple data files present (including raw data, cleaned data, intermediate data, data from different sources, etc.)</a:t>
            </a:r>
          </a:p>
        </p:txBody>
      </p:sp>
      <p:pic>
        <p:nvPicPr>
          <p:cNvPr id="6" name="Picture 5">
            <a:extLst>
              <a:ext uri="{FF2B5EF4-FFF2-40B4-BE49-F238E27FC236}">
                <a16:creationId xmlns:a16="http://schemas.microsoft.com/office/drawing/2014/main" id="{0C0EA745-DE9F-4571-A256-867FDDBD50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
        <p:nvSpPr>
          <p:cNvPr id="7" name="Rectangle 6">
            <a:extLst>
              <a:ext uri="{FF2B5EF4-FFF2-40B4-BE49-F238E27FC236}">
                <a16:creationId xmlns:a16="http://schemas.microsoft.com/office/drawing/2014/main" id="{114EF8F3-D4CB-49FB-9999-49C1CA294FB4}"/>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03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627255057"/>
              </p:ext>
            </p:extLst>
          </p:nvPr>
        </p:nvGraphicFramePr>
        <p:xfrm>
          <a:off x="6096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Generally done either by hand calculator or Excel and results entered into program file</a:t>
            </a:r>
          </a:p>
          <a:p>
            <a:r>
              <a:rPr lang="en-US" dirty="0"/>
              <a:t>Can cause errors when data is further refined or if mistake was made when calculating it</a:t>
            </a:r>
          </a:p>
          <a:p>
            <a:r>
              <a:rPr lang="en-US" dirty="0"/>
              <a:t>Causes confusion as to where the number came from and what it represents</a:t>
            </a:r>
          </a:p>
        </p:txBody>
      </p:sp>
      <p:pic>
        <p:nvPicPr>
          <p:cNvPr id="6" name="Picture 5">
            <a:extLst>
              <a:ext uri="{FF2B5EF4-FFF2-40B4-BE49-F238E27FC236}">
                <a16:creationId xmlns:a16="http://schemas.microsoft.com/office/drawing/2014/main" id="{0BC39556-AED6-458F-8795-C300BA12D5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1125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848497310"/>
              </p:ext>
            </p:extLst>
          </p:nvPr>
        </p:nvGraphicFramePr>
        <p:xfrm>
          <a:off x="609600" y="40265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Impossible to fully reproduce results with needed files/commands missing</a:t>
            </a:r>
          </a:p>
          <a:p>
            <a:r>
              <a:rPr lang="en-US" dirty="0"/>
              <a:t>Often because researchers will work on multiple computers or utilize poor version control and delete things</a:t>
            </a:r>
          </a:p>
          <a:p>
            <a:r>
              <a:rPr lang="en-US" dirty="0"/>
              <a:t>Can also be caused by hard coding a variable and then discarding the code or by using the GUI and not pasting the commands</a:t>
            </a:r>
          </a:p>
        </p:txBody>
      </p:sp>
      <p:pic>
        <p:nvPicPr>
          <p:cNvPr id="6" name="Picture 5">
            <a:extLst>
              <a:ext uri="{FF2B5EF4-FFF2-40B4-BE49-F238E27FC236}">
                <a16:creationId xmlns:a16="http://schemas.microsoft.com/office/drawing/2014/main" id="{615A8AB5-AF80-40B1-A7D5-3FF43A3392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7645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4144008119"/>
              </p:ext>
            </p:extLst>
          </p:nvPr>
        </p:nvGraphicFramePr>
        <p:xfrm>
          <a:off x="752062" y="457457"/>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a:t>People will write the code for themselves, and thus commenting can tend to fall by the wayside instead of commenting as they go</a:t>
            </a:r>
          </a:p>
          <a:p>
            <a:r>
              <a:rPr lang="en-US"/>
              <a:t>What makes sense to someone who has worked with the code/data for four years may not make sense to someone else and may need further explanation</a:t>
            </a:r>
            <a:endParaRPr lang="en-US">
              <a:cs typeface="Calibri"/>
            </a:endParaRPr>
          </a:p>
          <a:p>
            <a:endParaRPr lang="en-US"/>
          </a:p>
        </p:txBody>
      </p:sp>
      <p:pic>
        <p:nvPicPr>
          <p:cNvPr id="6" name="Picture 5">
            <a:extLst>
              <a:ext uri="{FF2B5EF4-FFF2-40B4-BE49-F238E27FC236}">
                <a16:creationId xmlns:a16="http://schemas.microsoft.com/office/drawing/2014/main" id="{4C6F6C07-7B64-4432-8637-597347E615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701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529140731"/>
              </p:ext>
            </p:extLst>
          </p:nvPr>
        </p:nvGraphicFramePr>
        <p:xfrm>
          <a:off x="685800"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Researcher knows the steps in running the program files so doesn’t order them</a:t>
            </a:r>
          </a:p>
          <a:p>
            <a:pPr lvl="1"/>
            <a:r>
              <a:rPr lang="en-US" dirty="0"/>
              <a:t>Alternatively, they know the step, yet use confusing names such as “first-first…” vs “actually-first…” vs “initialize…”</a:t>
            </a:r>
          </a:p>
          <a:p>
            <a:pPr lvl="1"/>
            <a:r>
              <a:rPr lang="en-US" dirty="0"/>
              <a:t>Should have numerical component e.g. Step1... Or 1_1-cleaning…</a:t>
            </a:r>
          </a:p>
          <a:p>
            <a:r>
              <a:rPr lang="en-US" dirty="0">
                <a:cs typeface="Calibri"/>
              </a:rPr>
              <a:t>If not run on a 'clean install' then can have previously generated results affect outcomes</a:t>
            </a:r>
            <a:endParaRPr lang="en-US" dirty="0"/>
          </a:p>
        </p:txBody>
      </p:sp>
      <p:pic>
        <p:nvPicPr>
          <p:cNvPr id="6" name="Picture 5">
            <a:extLst>
              <a:ext uri="{FF2B5EF4-FFF2-40B4-BE49-F238E27FC236}">
                <a16:creationId xmlns:a16="http://schemas.microsoft.com/office/drawing/2014/main" id="{D9BC3886-B80A-4D34-ADB3-4A0EB6DD92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187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868830519"/>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a:t>Things are rarely coded in the exact order they appear in the manuscript and can be impossible to do so.  However, having the results generally follow the manuscript will dramatically increase transparency</a:t>
            </a:r>
          </a:p>
          <a:p>
            <a:r>
              <a:rPr lang="en-US"/>
              <a:t>Often calculated on other computers and then the code thrown together to put everything in the same script file</a:t>
            </a:r>
          </a:p>
        </p:txBody>
      </p:sp>
      <p:pic>
        <p:nvPicPr>
          <p:cNvPr id="6" name="Picture 5">
            <a:extLst>
              <a:ext uri="{FF2B5EF4-FFF2-40B4-BE49-F238E27FC236}">
                <a16:creationId xmlns:a16="http://schemas.microsoft.com/office/drawing/2014/main" id="{50BDC388-A87F-4A0A-962B-EB12482C04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8123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184534999"/>
              </p:ext>
            </p:extLst>
          </p:nvPr>
        </p:nvGraphicFramePr>
        <p:xfrm>
          <a:off x="752062"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a:t>The idea of reproducibility is it will work on any computer and without the list of prerequisites, that will not work</a:t>
            </a:r>
          </a:p>
          <a:p>
            <a:r>
              <a:rPr lang="en-US"/>
              <a:t>Very easy to forget as they don’t need to be reinstalled from project to project</a:t>
            </a:r>
          </a:p>
          <a:p>
            <a:r>
              <a:rPr lang="en-US"/>
              <a:t>Prone to breaking things when they, or the base software gets updated, so having unneeded ones can be problematic</a:t>
            </a:r>
            <a:endParaRPr lang="en-US">
              <a:cs typeface="Calibri"/>
            </a:endParaRPr>
          </a:p>
        </p:txBody>
      </p:sp>
      <p:pic>
        <p:nvPicPr>
          <p:cNvPr id="6" name="Picture 5">
            <a:extLst>
              <a:ext uri="{FF2B5EF4-FFF2-40B4-BE49-F238E27FC236}">
                <a16:creationId xmlns:a16="http://schemas.microsoft.com/office/drawing/2014/main" id="{967D1B5D-A307-42E7-886C-488B328409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92618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42730"/>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4198935799"/>
              </p:ext>
            </p:extLst>
          </p:nvPr>
        </p:nvGraphicFramePr>
        <p:xfrm>
          <a:off x="6858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Makes the code and output files longer and unnecessarily confusing </a:t>
            </a:r>
            <a:endParaRPr lang="en-US" dirty="0">
              <a:cs typeface="Calibri"/>
            </a:endParaRPr>
          </a:p>
          <a:p>
            <a:r>
              <a:rPr lang="en-US" dirty="0"/>
              <a:t>Not very transparent to have outputs that are not used/needed</a:t>
            </a:r>
            <a:endParaRPr lang="en-US" dirty="0">
              <a:cs typeface="Calibri"/>
            </a:endParaRPr>
          </a:p>
          <a:p>
            <a:r>
              <a:rPr lang="en-US" dirty="0"/>
              <a:t>Can cause mis-identification or other issues detailed in the common errors in manuscript.</a:t>
            </a:r>
          </a:p>
          <a:p>
            <a:r>
              <a:rPr lang="en-US" dirty="0"/>
              <a:t>Time consuming on both the re-user and checker’s.</a:t>
            </a:r>
          </a:p>
        </p:txBody>
      </p:sp>
      <p:pic>
        <p:nvPicPr>
          <p:cNvPr id="6" name="Picture 5">
            <a:extLst>
              <a:ext uri="{FF2B5EF4-FFF2-40B4-BE49-F238E27FC236}">
                <a16:creationId xmlns:a16="http://schemas.microsoft.com/office/drawing/2014/main" id="{440FC72B-C5FF-4831-91F5-0666D9C53D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92167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42730"/>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654729266"/>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Comments have typos</a:t>
            </a:r>
          </a:p>
          <a:p>
            <a:r>
              <a:rPr lang="en-US" dirty="0"/>
              <a:t>Comment that map the location of the output to the paper is still pointing to old location of the output in the paper</a:t>
            </a:r>
          </a:p>
          <a:p>
            <a:r>
              <a:rPr lang="en-US" dirty="0"/>
              <a:t>Comment that map the location of the output to the paper still has the old name of the table/figure.</a:t>
            </a:r>
          </a:p>
          <a:p>
            <a:r>
              <a:rPr lang="en-US" dirty="0"/>
              <a:t>Comments have names of people who are not authors of the study (looks like they were notes about respondents or interviewers).</a:t>
            </a:r>
          </a:p>
        </p:txBody>
      </p:sp>
      <p:pic>
        <p:nvPicPr>
          <p:cNvPr id="6" name="Picture 5">
            <a:extLst>
              <a:ext uri="{FF2B5EF4-FFF2-40B4-BE49-F238E27FC236}">
                <a16:creationId xmlns:a16="http://schemas.microsoft.com/office/drawing/2014/main" id="{56C5A1AA-7A83-45F2-BE26-7093F5624C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47968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ontent Placeholder 4"/>
          <p:cNvSpPr>
            <a:spLocks noGrp="1"/>
          </p:cNvSpPr>
          <p:nvPr>
            <p:ph type="body" sz="quarter" idx="13"/>
          </p:nvPr>
        </p:nvSpPr>
        <p:spPr/>
        <p:txBody>
          <a:bodyPr vert="horz" lIns="45720" tIns="45720" rIns="45720" bIns="45720" rtlCol="0" anchor="t">
            <a:noAutofit/>
          </a:bodyPr>
          <a:lstStyle/>
          <a:p>
            <a:pPr marL="0" indent="0">
              <a:spcBef>
                <a:spcPts val="200"/>
              </a:spcBef>
              <a:buNone/>
            </a:pPr>
            <a:r>
              <a:rPr lang="en-US" sz="2000" b="1" dirty="0">
                <a:latin typeface="+mj-lt"/>
              </a:rPr>
              <a:t>Definition:</a:t>
            </a:r>
            <a:endParaRPr lang="en-US" sz="2000" dirty="0">
              <a:latin typeface="+mj-lt"/>
            </a:endParaRPr>
          </a:p>
          <a:p>
            <a:pPr marL="0" indent="0">
              <a:spcBef>
                <a:spcPts val="200"/>
              </a:spcBef>
              <a:buNone/>
            </a:pPr>
            <a:r>
              <a:rPr lang="en-US" sz="2000" dirty="0">
                <a:latin typeface="+mj-lt"/>
              </a:rPr>
              <a:t>to make the process of research – including </a:t>
            </a:r>
            <a:r>
              <a:rPr lang="en-US" sz="2000" b="1" dirty="0">
                <a:solidFill>
                  <a:srgbClr val="FF0000"/>
                </a:solidFill>
                <a:latin typeface="+mj-lt"/>
              </a:rPr>
              <a:t>data collection, coding, and analysis</a:t>
            </a:r>
            <a:r>
              <a:rPr lang="en-US" sz="2000" dirty="0">
                <a:latin typeface="+mj-lt"/>
              </a:rPr>
              <a:t> – clearly visible to all readers</a:t>
            </a:r>
          </a:p>
          <a:p>
            <a:pPr marL="0" indent="0">
              <a:spcBef>
                <a:spcPts val="200"/>
              </a:spcBef>
              <a:buNone/>
            </a:pPr>
            <a:r>
              <a:rPr lang="en-US" sz="2000" dirty="0">
                <a:latin typeface="+mj-lt"/>
              </a:rPr>
              <a:t>provides readers full access to the </a:t>
            </a:r>
            <a:r>
              <a:rPr lang="en-US" sz="2000" b="1" dirty="0">
                <a:solidFill>
                  <a:srgbClr val="FF0000"/>
                </a:solidFill>
                <a:latin typeface="+mj-lt"/>
              </a:rPr>
              <a:t>data</a:t>
            </a:r>
            <a:r>
              <a:rPr lang="en-US" sz="2000" dirty="0">
                <a:latin typeface="+mj-lt"/>
              </a:rPr>
              <a:t>, </a:t>
            </a:r>
            <a:r>
              <a:rPr lang="en-US" sz="2000" b="1" dirty="0">
                <a:solidFill>
                  <a:srgbClr val="FF0000"/>
                </a:solidFill>
                <a:latin typeface="+mj-lt"/>
              </a:rPr>
              <a:t>methodology</a:t>
            </a:r>
            <a:r>
              <a:rPr lang="en-US" sz="2000" dirty="0">
                <a:latin typeface="+mj-lt"/>
              </a:rPr>
              <a:t> (including coding and analysis scripts), and, whenever possible, </a:t>
            </a:r>
            <a:r>
              <a:rPr lang="en-US" sz="2000" b="1" dirty="0">
                <a:solidFill>
                  <a:srgbClr val="FF0000"/>
                </a:solidFill>
                <a:latin typeface="+mj-lt"/>
              </a:rPr>
              <a:t>tools</a:t>
            </a:r>
            <a:r>
              <a:rPr lang="en-US" sz="2000" dirty="0">
                <a:latin typeface="+mj-lt"/>
              </a:rPr>
              <a:t> used in data analysis</a:t>
            </a:r>
          </a:p>
          <a:p>
            <a:pPr marL="0" indent="0">
              <a:spcBef>
                <a:spcPts val="200"/>
              </a:spcBef>
              <a:buNone/>
            </a:pPr>
            <a:r>
              <a:rPr lang="en-US" sz="2000" dirty="0">
                <a:latin typeface="+mj-lt"/>
              </a:rPr>
              <a:t>The end goal is </a:t>
            </a:r>
            <a:r>
              <a:rPr lang="en-US" sz="2000" b="1" dirty="0">
                <a:solidFill>
                  <a:srgbClr val="FF0000"/>
                </a:solidFill>
                <a:latin typeface="+mj-lt"/>
              </a:rPr>
              <a:t>to make research </a:t>
            </a:r>
            <a:r>
              <a:rPr lang="en-US" sz="2000" dirty="0">
                <a:latin typeface="+mj-lt"/>
              </a:rPr>
              <a:t>as</a:t>
            </a:r>
            <a:r>
              <a:rPr lang="en-US" sz="2000" b="1" dirty="0">
                <a:solidFill>
                  <a:srgbClr val="FF0000"/>
                </a:solidFill>
                <a:latin typeface="+mj-lt"/>
              </a:rPr>
              <a:t> open, understandable, and clearly replicable </a:t>
            </a:r>
            <a:r>
              <a:rPr lang="en-US" sz="2000" dirty="0">
                <a:latin typeface="+mj-lt"/>
              </a:rPr>
              <a:t>as possible</a:t>
            </a:r>
          </a:p>
        </p:txBody>
      </p:sp>
      <p:sp>
        <p:nvSpPr>
          <p:cNvPr id="4" name="Title 3"/>
          <p:cNvSpPr>
            <a:spLocks noGrp="1"/>
          </p:cNvSpPr>
          <p:nvPr>
            <p:ph type="title"/>
          </p:nvPr>
        </p:nvSpPr>
        <p:spPr>
          <a:xfrm>
            <a:off x="351750" y="1069159"/>
            <a:ext cx="11570208" cy="685800"/>
          </a:xfrm>
        </p:spPr>
        <p:txBody>
          <a:bodyPr>
            <a:normAutofit/>
          </a:bodyPr>
          <a:lstStyle/>
          <a:p>
            <a:r>
              <a:rPr lang="en-US" b="1" dirty="0">
                <a:solidFill>
                  <a:schemeClr val="tx1"/>
                </a:solidFill>
              </a:rPr>
              <a:t>Transparency</a:t>
            </a:r>
          </a:p>
        </p:txBody>
      </p:sp>
      <p:sp>
        <p:nvSpPr>
          <p:cNvPr id="3" name="Rectangle 2"/>
          <p:cNvSpPr/>
          <p:nvPr/>
        </p:nvSpPr>
        <p:spPr>
          <a:xfrm>
            <a:off x="243287" y="6481777"/>
            <a:ext cx="8146181" cy="369332"/>
          </a:xfrm>
          <a:prstGeom prst="rect">
            <a:avLst/>
          </a:prstGeom>
        </p:spPr>
        <p:txBody>
          <a:bodyPr wrap="square">
            <a:spAutoFit/>
          </a:bodyPr>
          <a:lstStyle/>
          <a:p>
            <a:r>
              <a:rPr lang="en-US" dirty="0">
                <a:latin typeface="+mj-lt"/>
              </a:rPr>
              <a:t>https://ejournals.bc.edu/ojs/index.php/jtla/pages/view/transparency</a:t>
            </a:r>
          </a:p>
        </p:txBody>
      </p:sp>
      <p:grpSp>
        <p:nvGrpSpPr>
          <p:cNvPr id="44" name="Group 43"/>
          <p:cNvGrpSpPr/>
          <p:nvPr/>
        </p:nvGrpSpPr>
        <p:grpSpPr>
          <a:xfrm>
            <a:off x="3166677" y="3735263"/>
            <a:ext cx="5471877" cy="2810416"/>
            <a:chOff x="848989" y="3731583"/>
            <a:chExt cx="5471877" cy="2810416"/>
          </a:xfrm>
        </p:grpSpPr>
        <p:grpSp>
          <p:nvGrpSpPr>
            <p:cNvPr id="45" name="Group 44">
              <a:extLst>
                <a:ext uri="{FF2B5EF4-FFF2-40B4-BE49-F238E27FC236}">
                  <a16:creationId xmlns:a16="http://schemas.microsoft.com/office/drawing/2014/main" id="{A70807CD-4F40-4EAF-8483-0D3E1E49748B}"/>
                </a:ext>
              </a:extLst>
            </p:cNvPr>
            <p:cNvGrpSpPr/>
            <p:nvPr/>
          </p:nvGrpSpPr>
          <p:grpSpPr>
            <a:xfrm>
              <a:off x="848989" y="3731583"/>
              <a:ext cx="5222798" cy="2810416"/>
              <a:chOff x="2248713" y="1857262"/>
              <a:chExt cx="6561392" cy="3450729"/>
            </a:xfrm>
          </p:grpSpPr>
          <p:pic>
            <p:nvPicPr>
              <p:cNvPr id="48" name="Picture 47">
                <a:extLst>
                  <a:ext uri="{FF2B5EF4-FFF2-40B4-BE49-F238E27FC236}">
                    <a16:creationId xmlns:a16="http://schemas.microsoft.com/office/drawing/2014/main" id="{25463DE3-C661-4CB2-8BC1-9A9045A81011}"/>
                  </a:ext>
                </a:extLst>
              </p:cNvPr>
              <p:cNvPicPr>
                <a:picLocks noChangeAspect="1"/>
              </p:cNvPicPr>
              <p:nvPr/>
            </p:nvPicPr>
            <p:blipFill>
              <a:blip r:embed="rId3">
                <a:grayscl/>
              </a:blip>
              <a:stretch>
                <a:fillRect/>
              </a:stretch>
            </p:blipFill>
            <p:spPr>
              <a:xfrm>
                <a:off x="4855937" y="2024130"/>
                <a:ext cx="682479" cy="1074616"/>
              </a:xfrm>
              <a:prstGeom prst="rect">
                <a:avLst/>
              </a:prstGeom>
            </p:spPr>
          </p:pic>
          <p:grpSp>
            <p:nvGrpSpPr>
              <p:cNvPr id="49" name="Group 48">
                <a:extLst>
                  <a:ext uri="{FF2B5EF4-FFF2-40B4-BE49-F238E27FC236}">
                    <a16:creationId xmlns:a16="http://schemas.microsoft.com/office/drawing/2014/main" id="{B62FD546-D045-4F2E-913F-6CB4C4E0875C}"/>
                  </a:ext>
                </a:extLst>
              </p:cNvPr>
              <p:cNvGrpSpPr/>
              <p:nvPr/>
            </p:nvGrpSpPr>
            <p:grpSpPr>
              <a:xfrm>
                <a:off x="3010179" y="3791190"/>
                <a:ext cx="5799926" cy="1516801"/>
                <a:chOff x="3112192" y="4641261"/>
                <a:chExt cx="5799926" cy="1516801"/>
              </a:xfrm>
            </p:grpSpPr>
            <p:grpSp>
              <p:nvGrpSpPr>
                <p:cNvPr id="62" name="Group 61">
                  <a:extLst>
                    <a:ext uri="{FF2B5EF4-FFF2-40B4-BE49-F238E27FC236}">
                      <a16:creationId xmlns:a16="http://schemas.microsoft.com/office/drawing/2014/main" id="{469ABC4D-FFDA-439D-B62E-D1CC0D14F8A5}"/>
                    </a:ext>
                  </a:extLst>
                </p:cNvPr>
                <p:cNvGrpSpPr/>
                <p:nvPr/>
              </p:nvGrpSpPr>
              <p:grpSpPr>
                <a:xfrm>
                  <a:off x="6957065" y="4920621"/>
                  <a:ext cx="717838" cy="1118205"/>
                  <a:chOff x="6605274" y="4364054"/>
                  <a:chExt cx="926281" cy="1442907"/>
                </a:xfrm>
              </p:grpSpPr>
              <p:sp>
                <p:nvSpPr>
                  <p:cNvPr id="79" name="Chevron 38">
                    <a:extLst>
                      <a:ext uri="{FF2B5EF4-FFF2-40B4-BE49-F238E27FC236}">
                        <a16:creationId xmlns:a16="http://schemas.microsoft.com/office/drawing/2014/main" id="{0DD28DAD-3CDC-41E7-A26D-CE0BD20B5DB3}"/>
                      </a:ext>
                    </a:extLst>
                  </p:cNvPr>
                  <p:cNvSpPr/>
                  <p:nvPr/>
                </p:nvSpPr>
                <p:spPr>
                  <a:xfrm rot="16200000">
                    <a:off x="6616812" y="5510109"/>
                    <a:ext cx="417058" cy="17664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7ECBF93D-FF76-419A-99B0-DD6A5A33E04E}"/>
                      </a:ext>
                    </a:extLst>
                  </p:cNvPr>
                  <p:cNvSpPr/>
                  <p:nvPr/>
                </p:nvSpPr>
                <p:spPr>
                  <a:xfrm>
                    <a:off x="6605274" y="4364054"/>
                    <a:ext cx="926281" cy="1246916"/>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7C3C50B8-9E84-4461-ABF2-A503DBC1D4E5}"/>
                      </a:ext>
                    </a:extLst>
                  </p:cNvPr>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76AEC9-1A26-452F-9648-8A68136CE09D}"/>
                      </a:ext>
                    </a:extLst>
                  </p:cNvPr>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D396CD43-8898-4AF9-8FBD-E29B9A6D1C02}"/>
                      </a:ext>
                    </a:extLst>
                  </p:cNvPr>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6D2C02BE-5925-4D99-B4DC-901DD3060B25}"/>
                    </a:ext>
                  </a:extLst>
                </p:cNvPr>
                <p:cNvPicPr>
                  <a:picLocks noChangeAspect="1"/>
                </p:cNvPicPr>
                <p:nvPr/>
              </p:nvPicPr>
              <p:blipFill>
                <a:blip r:embed="rId4"/>
                <a:stretch>
                  <a:fillRect/>
                </a:stretch>
              </p:blipFill>
              <p:spPr>
                <a:xfrm>
                  <a:off x="4681419" y="5202081"/>
                  <a:ext cx="427520" cy="567833"/>
                </a:xfrm>
                <a:prstGeom prst="rect">
                  <a:avLst/>
                </a:prstGeom>
              </p:spPr>
            </p:pic>
            <p:pic>
              <p:nvPicPr>
                <p:cNvPr id="64" name="Picture 63">
                  <a:extLst>
                    <a:ext uri="{FF2B5EF4-FFF2-40B4-BE49-F238E27FC236}">
                      <a16:creationId xmlns:a16="http://schemas.microsoft.com/office/drawing/2014/main" id="{59CE0F3E-C244-4C40-A0E0-EF52B51058EE}"/>
                    </a:ext>
                  </a:extLst>
                </p:cNvPr>
                <p:cNvPicPr>
                  <a:picLocks noChangeAspect="1"/>
                </p:cNvPicPr>
                <p:nvPr/>
              </p:nvPicPr>
              <p:blipFill>
                <a:blip r:embed="rId5"/>
                <a:stretch>
                  <a:fillRect/>
                </a:stretch>
              </p:blipFill>
              <p:spPr>
                <a:xfrm>
                  <a:off x="5183419" y="4737182"/>
                  <a:ext cx="753784" cy="653207"/>
                </a:xfrm>
                <a:prstGeom prst="rect">
                  <a:avLst/>
                </a:prstGeom>
              </p:spPr>
            </p:pic>
            <p:pic>
              <p:nvPicPr>
                <p:cNvPr id="65" name="Picture 64">
                  <a:extLst>
                    <a:ext uri="{FF2B5EF4-FFF2-40B4-BE49-F238E27FC236}">
                      <a16:creationId xmlns:a16="http://schemas.microsoft.com/office/drawing/2014/main" id="{B8650463-8C58-4DA6-969B-0E370374F978}"/>
                    </a:ext>
                  </a:extLst>
                </p:cNvPr>
                <p:cNvPicPr>
                  <a:picLocks noChangeAspect="1"/>
                </p:cNvPicPr>
                <p:nvPr/>
              </p:nvPicPr>
              <p:blipFill>
                <a:blip r:embed="rId6"/>
                <a:stretch>
                  <a:fillRect/>
                </a:stretch>
              </p:blipFill>
              <p:spPr>
                <a:xfrm>
                  <a:off x="5364119" y="5476921"/>
                  <a:ext cx="426580" cy="566439"/>
                </a:xfrm>
                <a:prstGeom prst="rect">
                  <a:avLst/>
                </a:prstGeom>
              </p:spPr>
            </p:pic>
            <p:sp>
              <p:nvSpPr>
                <p:cNvPr id="66" name="Rounded Rectangle 25">
                  <a:extLst>
                    <a:ext uri="{FF2B5EF4-FFF2-40B4-BE49-F238E27FC236}">
                      <a16:creationId xmlns:a16="http://schemas.microsoft.com/office/drawing/2014/main" id="{A49F1D72-B096-44B5-A7EB-E30C41F0A192}"/>
                    </a:ext>
                  </a:extLst>
                </p:cNvPr>
                <p:cNvSpPr/>
                <p:nvPr/>
              </p:nvSpPr>
              <p:spPr>
                <a:xfrm>
                  <a:off x="4525861" y="4641261"/>
                  <a:ext cx="1556293" cy="1516801"/>
                </a:xfrm>
                <a:prstGeom prst="roundRect">
                  <a:avLst>
                    <a:gd name="adj" fmla="val 9616"/>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F24540F9-FAC0-4980-8C98-8529CEA765F5}"/>
                    </a:ext>
                  </a:extLst>
                </p:cNvPr>
                <p:cNvCxnSpPr>
                  <a:stCxn id="68" idx="3"/>
                  <a:endCxn id="83" idx="1"/>
                </p:cNvCxnSpPr>
                <p:nvPr/>
              </p:nvCxnSpPr>
              <p:spPr>
                <a:xfrm>
                  <a:off x="6082154" y="5399662"/>
                  <a:ext cx="874903" cy="4118"/>
                </a:xfrm>
                <a:prstGeom prst="straightConnector1">
                  <a:avLst/>
                </a:prstGeom>
                <a:ln w="28575">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CC758B20-500A-4213-92CE-A62C6E7F0D92}"/>
                    </a:ext>
                  </a:extLst>
                </p:cNvPr>
                <p:cNvGrpSpPr/>
                <p:nvPr/>
              </p:nvGrpSpPr>
              <p:grpSpPr>
                <a:xfrm>
                  <a:off x="8194280" y="4920621"/>
                  <a:ext cx="717838" cy="1118205"/>
                  <a:chOff x="6605274" y="4364054"/>
                  <a:chExt cx="926281" cy="1442907"/>
                </a:xfrm>
              </p:grpSpPr>
              <p:sp>
                <p:nvSpPr>
                  <p:cNvPr id="74" name="Chevron 32">
                    <a:extLst>
                      <a:ext uri="{FF2B5EF4-FFF2-40B4-BE49-F238E27FC236}">
                        <a16:creationId xmlns:a16="http://schemas.microsoft.com/office/drawing/2014/main" id="{8DDF9EA9-86EA-4AB1-9ECE-4A95E665E00F}"/>
                      </a:ext>
                    </a:extLst>
                  </p:cNvPr>
                  <p:cNvSpPr/>
                  <p:nvPr/>
                </p:nvSpPr>
                <p:spPr>
                  <a:xfrm rot="16200000">
                    <a:off x="6616812" y="5510109"/>
                    <a:ext cx="417058" cy="176646"/>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C79A36BF-3ACA-408D-8DD9-C0CEBBD04205}"/>
                      </a:ext>
                    </a:extLst>
                  </p:cNvPr>
                  <p:cNvSpPr/>
                  <p:nvPr/>
                </p:nvSpPr>
                <p:spPr>
                  <a:xfrm>
                    <a:off x="6605274" y="4364054"/>
                    <a:ext cx="926281" cy="1246916"/>
                  </a:xfrm>
                  <a:prstGeom prst="rect">
                    <a:avLst/>
                  </a:prstGeom>
                  <a:solidFill>
                    <a:srgbClr val="66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FC2F98EE-7BE2-4E4C-AA1B-05A22EC9A54C}"/>
                      </a:ext>
                    </a:extLst>
                  </p:cNvPr>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363D13B-4FB9-40A6-BC24-E00615AB24B4}"/>
                      </a:ext>
                    </a:extLst>
                  </p:cNvPr>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a:extLst>
                      <a:ext uri="{FF2B5EF4-FFF2-40B4-BE49-F238E27FC236}">
                        <a16:creationId xmlns:a16="http://schemas.microsoft.com/office/drawing/2014/main" id="{E2283302-DE6B-40A5-8F2E-2D20DABB7FBA}"/>
                      </a:ext>
                    </a:extLst>
                  </p:cNvPr>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Equal 28">
                  <a:extLst>
                    <a:ext uri="{FF2B5EF4-FFF2-40B4-BE49-F238E27FC236}">
                      <a16:creationId xmlns:a16="http://schemas.microsoft.com/office/drawing/2014/main" id="{0DF1F749-8318-4E14-A093-DF4A4E6D2CB6}"/>
                    </a:ext>
                  </a:extLst>
                </p:cNvPr>
                <p:cNvSpPr/>
                <p:nvPr/>
              </p:nvSpPr>
              <p:spPr>
                <a:xfrm>
                  <a:off x="7714540" y="5246361"/>
                  <a:ext cx="440086" cy="325050"/>
                </a:xfrm>
                <a:prstGeom prst="mathEqual">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0" name="Picture 69">
                  <a:extLst>
                    <a:ext uri="{FF2B5EF4-FFF2-40B4-BE49-F238E27FC236}">
                      <a16:creationId xmlns:a16="http://schemas.microsoft.com/office/drawing/2014/main" id="{C911B880-7876-439F-A4FF-A514F1E64932}"/>
                    </a:ext>
                  </a:extLst>
                </p:cNvPr>
                <p:cNvPicPr>
                  <a:picLocks noChangeAspect="1"/>
                </p:cNvPicPr>
                <p:nvPr/>
              </p:nvPicPr>
              <p:blipFill>
                <a:blip r:embed="rId7"/>
                <a:stretch>
                  <a:fillRect/>
                </a:stretch>
              </p:blipFill>
              <p:spPr>
                <a:xfrm>
                  <a:off x="3112192" y="4879001"/>
                  <a:ext cx="681381" cy="1035675"/>
                </a:xfrm>
                <a:prstGeom prst="rect">
                  <a:avLst/>
                </a:prstGeom>
              </p:spPr>
            </p:pic>
            <p:cxnSp>
              <p:nvCxnSpPr>
                <p:cNvPr id="71" name="Straight Arrow Connector 70">
                  <a:extLst>
                    <a:ext uri="{FF2B5EF4-FFF2-40B4-BE49-F238E27FC236}">
                      <a16:creationId xmlns:a16="http://schemas.microsoft.com/office/drawing/2014/main" id="{CAD51336-9859-4389-9D7B-4AE5BE6ED163}"/>
                    </a:ext>
                  </a:extLst>
                </p:cNvPr>
                <p:cNvCxnSpPr>
                  <a:stCxn id="73" idx="3"/>
                  <a:endCxn id="68" idx="1"/>
                </p:cNvCxnSpPr>
                <p:nvPr/>
              </p:nvCxnSpPr>
              <p:spPr>
                <a:xfrm>
                  <a:off x="3793573" y="5396839"/>
                  <a:ext cx="732288" cy="2823"/>
                </a:xfrm>
                <a:prstGeom prst="straightConnector1">
                  <a:avLst/>
                </a:prstGeom>
                <a:ln w="28575">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D639D68-80D7-48A3-AF63-1897BA8F898E}"/>
                    </a:ext>
                  </a:extLst>
                </p:cNvPr>
                <p:cNvSpPr txBox="1"/>
                <p:nvPr/>
              </p:nvSpPr>
              <p:spPr>
                <a:xfrm>
                  <a:off x="4321477" y="4788465"/>
                  <a:ext cx="660358" cy="369332"/>
                </a:xfrm>
                <a:prstGeom prst="rect">
                  <a:avLst/>
                </a:prstGeom>
                <a:noFill/>
              </p:spPr>
              <p:txBody>
                <a:bodyPr wrap="square" rtlCol="0">
                  <a:spAutoFit/>
                </a:bodyPr>
                <a:lstStyle/>
                <a:p>
                  <a:pPr algn="ctr"/>
                  <a:r>
                    <a:rPr lang="en-US" b="1" dirty="0">
                      <a:solidFill>
                        <a:schemeClr val="bg1"/>
                      </a:solidFill>
                    </a:rPr>
                    <a:t>&lt;/&gt;</a:t>
                  </a:r>
                </a:p>
              </p:txBody>
            </p:sp>
          </p:grpSp>
          <p:pic>
            <p:nvPicPr>
              <p:cNvPr id="50" name="Picture 49">
                <a:extLst>
                  <a:ext uri="{FF2B5EF4-FFF2-40B4-BE49-F238E27FC236}">
                    <a16:creationId xmlns:a16="http://schemas.microsoft.com/office/drawing/2014/main" id="{5D433882-D6D7-47F1-B00E-BD219657A724}"/>
                  </a:ext>
                </a:extLst>
              </p:cNvPr>
              <p:cNvPicPr>
                <a:picLocks noChangeAspect="1"/>
              </p:cNvPicPr>
              <p:nvPr/>
            </p:nvPicPr>
            <p:blipFill>
              <a:blip r:embed="rId3"/>
              <a:stretch>
                <a:fillRect/>
              </a:stretch>
            </p:blipFill>
            <p:spPr>
              <a:xfrm>
                <a:off x="2248713" y="4009459"/>
                <a:ext cx="682479" cy="1074616"/>
              </a:xfrm>
              <a:prstGeom prst="rect">
                <a:avLst/>
              </a:prstGeom>
            </p:spPr>
          </p:pic>
          <p:cxnSp>
            <p:nvCxnSpPr>
              <p:cNvPr id="51" name="Straight Arrow Connector 50">
                <a:extLst>
                  <a:ext uri="{FF2B5EF4-FFF2-40B4-BE49-F238E27FC236}">
                    <a16:creationId xmlns:a16="http://schemas.microsoft.com/office/drawing/2014/main" id="{8D936261-7D3E-4F7C-8F1A-9D2DAA567FCD}"/>
                  </a:ext>
                </a:extLst>
              </p:cNvPr>
              <p:cNvCxnSpPr>
                <a:stCxn id="68" idx="0"/>
                <a:endCxn id="50" idx="2"/>
              </p:cNvCxnSpPr>
              <p:nvPr/>
            </p:nvCxnSpPr>
            <p:spPr>
              <a:xfrm flipH="1" flipV="1">
                <a:off x="5197177" y="3098746"/>
                <a:ext cx="4818" cy="692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D367D955-A0CF-437C-BC52-118A36D8A53A}"/>
                  </a:ext>
                </a:extLst>
              </p:cNvPr>
              <p:cNvPicPr>
                <a:picLocks noChangeAspect="1"/>
              </p:cNvPicPr>
              <p:nvPr/>
            </p:nvPicPr>
            <p:blipFill>
              <a:blip r:embed="rId4">
                <a:grayscl/>
              </a:blip>
              <a:stretch>
                <a:fillRect/>
              </a:stretch>
            </p:blipFill>
            <p:spPr>
              <a:xfrm>
                <a:off x="5772365" y="2331745"/>
                <a:ext cx="427520" cy="567833"/>
              </a:xfrm>
              <a:prstGeom prst="rect">
                <a:avLst/>
              </a:prstGeom>
            </p:spPr>
          </p:pic>
          <p:pic>
            <p:nvPicPr>
              <p:cNvPr id="53" name="Picture 52">
                <a:extLst>
                  <a:ext uri="{FF2B5EF4-FFF2-40B4-BE49-F238E27FC236}">
                    <a16:creationId xmlns:a16="http://schemas.microsoft.com/office/drawing/2014/main" id="{F1531F87-9912-4F38-8136-418AED9051EF}"/>
                  </a:ext>
                </a:extLst>
              </p:cNvPr>
              <p:cNvPicPr>
                <a:picLocks noChangeAspect="1"/>
              </p:cNvPicPr>
              <p:nvPr/>
            </p:nvPicPr>
            <p:blipFill>
              <a:blip r:embed="rId5">
                <a:grayscl/>
              </a:blip>
              <a:stretch>
                <a:fillRect/>
              </a:stretch>
            </p:blipFill>
            <p:spPr>
              <a:xfrm>
                <a:off x="6274365" y="1941203"/>
                <a:ext cx="753784" cy="653207"/>
              </a:xfrm>
              <a:prstGeom prst="rect">
                <a:avLst/>
              </a:prstGeom>
            </p:spPr>
          </p:pic>
          <p:pic>
            <p:nvPicPr>
              <p:cNvPr id="54" name="Picture 53">
                <a:extLst>
                  <a:ext uri="{FF2B5EF4-FFF2-40B4-BE49-F238E27FC236}">
                    <a16:creationId xmlns:a16="http://schemas.microsoft.com/office/drawing/2014/main" id="{E1AAB7F3-C89C-4533-8A81-2A86493952A3}"/>
                  </a:ext>
                </a:extLst>
              </p:cNvPr>
              <p:cNvPicPr>
                <a:picLocks noChangeAspect="1"/>
              </p:cNvPicPr>
              <p:nvPr/>
            </p:nvPicPr>
            <p:blipFill>
              <a:blip r:embed="rId6">
                <a:grayscl/>
              </a:blip>
              <a:stretch>
                <a:fillRect/>
              </a:stretch>
            </p:blipFill>
            <p:spPr>
              <a:xfrm>
                <a:off x="6433834" y="2692344"/>
                <a:ext cx="426580" cy="566439"/>
              </a:xfrm>
              <a:prstGeom prst="rect">
                <a:avLst/>
              </a:prstGeom>
            </p:spPr>
          </p:pic>
          <p:sp>
            <p:nvSpPr>
              <p:cNvPr id="55" name="Rounded Rectangle 13">
                <a:extLst>
                  <a:ext uri="{FF2B5EF4-FFF2-40B4-BE49-F238E27FC236}">
                    <a16:creationId xmlns:a16="http://schemas.microsoft.com/office/drawing/2014/main" id="{0252B274-4D11-4AA6-ABFE-07BC831E13C3}"/>
                  </a:ext>
                </a:extLst>
              </p:cNvPr>
              <p:cNvSpPr/>
              <p:nvPr/>
            </p:nvSpPr>
            <p:spPr>
              <a:xfrm>
                <a:off x="5616807" y="1857262"/>
                <a:ext cx="1556293" cy="1516801"/>
              </a:xfrm>
              <a:prstGeom prst="roundRect">
                <a:avLst>
                  <a:gd name="adj" fmla="val 9616"/>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hevron 14">
                <a:extLst>
                  <a:ext uri="{FF2B5EF4-FFF2-40B4-BE49-F238E27FC236}">
                    <a16:creationId xmlns:a16="http://schemas.microsoft.com/office/drawing/2014/main" id="{F1DE3A73-C1CC-4635-8EFF-EBD06D974234}"/>
                  </a:ext>
                </a:extLst>
              </p:cNvPr>
              <p:cNvSpPr/>
              <p:nvPr/>
            </p:nvSpPr>
            <p:spPr>
              <a:xfrm rot="16200000">
                <a:off x="8101202" y="3016062"/>
                <a:ext cx="323206" cy="13689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F3DBBF82-9F47-4BF1-896C-2BFA566653DA}"/>
                  </a:ext>
                </a:extLst>
              </p:cNvPr>
              <p:cNvSpPr/>
              <p:nvPr/>
            </p:nvSpPr>
            <p:spPr>
              <a:xfrm>
                <a:off x="8092259" y="2108657"/>
                <a:ext cx="717837" cy="96631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8D057D9A-FE0E-4294-B5D3-F175797E1519}"/>
                  </a:ext>
                </a:extLst>
              </p:cNvPr>
              <p:cNvCxnSpPr/>
              <p:nvPr/>
            </p:nvCxnSpPr>
            <p:spPr>
              <a:xfrm>
                <a:off x="8274020" y="2913281"/>
                <a:ext cx="354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EE1E367-C517-4CF8-9169-2037A533B9AD}"/>
                  </a:ext>
                </a:extLst>
              </p:cNvPr>
              <p:cNvSpPr/>
              <p:nvPr/>
            </p:nvSpPr>
            <p:spPr>
              <a:xfrm>
                <a:off x="8194356" y="2232484"/>
                <a:ext cx="513643" cy="259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D182E836-BD83-473C-B871-6476981F4080}"/>
                  </a:ext>
                </a:extLst>
              </p:cNvPr>
              <p:cNvCxnSpPr/>
              <p:nvPr/>
            </p:nvCxnSpPr>
            <p:spPr>
              <a:xfrm>
                <a:off x="8194356" y="2816586"/>
                <a:ext cx="513643" cy="46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C5EDD12-18C6-49EF-B6F2-EF5A7BB8F4B5}"/>
                  </a:ext>
                </a:extLst>
              </p:cNvPr>
              <p:cNvCxnSpPr>
                <a:endCxn id="59" idx="1"/>
              </p:cNvCxnSpPr>
              <p:nvPr/>
            </p:nvCxnSpPr>
            <p:spPr>
              <a:xfrm>
                <a:off x="7217356" y="2587698"/>
                <a:ext cx="874903" cy="4118"/>
              </a:xfrm>
              <a:prstGeom prst="straightConnector1">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46" name="Title 1"/>
            <p:cNvSpPr txBox="1">
              <a:spLocks/>
            </p:cNvSpPr>
            <p:nvPr/>
          </p:nvSpPr>
          <p:spPr>
            <a:xfrm>
              <a:off x="5514556" y="4896173"/>
              <a:ext cx="806310" cy="667177"/>
            </a:xfrm>
            <a:prstGeom prst="rect">
              <a:avLst/>
            </a:prstGeom>
          </p:spPr>
          <p:txBody>
            <a:bodyPr vert="horz" lIns="91440" tIns="45720" rIns="91440" bIns="45720" rtlCol="0" anchor="t" anchorCtr="0">
              <a:normAutofit fontScale="3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0" dirty="0">
                  <a:solidFill>
                    <a:srgbClr val="C00000"/>
                  </a:solidFill>
                </a:rPr>
                <a:t>~</a:t>
              </a:r>
              <a:endParaRPr lang="en-US" dirty="0">
                <a:solidFill>
                  <a:srgbClr val="C00000"/>
                </a:solidFill>
              </a:endParaRPr>
            </a:p>
          </p:txBody>
        </p:sp>
        <p:sp>
          <p:nvSpPr>
            <p:cNvPr id="47" name="Title 1"/>
            <p:cNvSpPr txBox="1">
              <a:spLocks/>
            </p:cNvSpPr>
            <p:nvPr/>
          </p:nvSpPr>
          <p:spPr>
            <a:xfrm>
              <a:off x="5514555" y="4990524"/>
              <a:ext cx="806310" cy="667177"/>
            </a:xfrm>
            <a:prstGeom prst="rect">
              <a:avLst/>
            </a:prstGeom>
          </p:spPr>
          <p:txBody>
            <a:bodyPr vert="horz" lIns="91440" tIns="45720" rIns="91440" bIns="45720" rtlCol="0" anchor="t" anchorCtr="0">
              <a:normAutofit fontScale="3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0" dirty="0">
                  <a:solidFill>
                    <a:srgbClr val="C00000"/>
                  </a:solidFill>
                </a:rPr>
                <a:t>=</a:t>
              </a:r>
              <a:endParaRPr lang="en-US" dirty="0">
                <a:solidFill>
                  <a:srgbClr val="C00000"/>
                </a:solidFill>
              </a:endParaRPr>
            </a:p>
          </p:txBody>
        </p:sp>
      </p:grpSp>
      <p:pic>
        <p:nvPicPr>
          <p:cNvPr id="84" name="Picture 83">
            <a:extLst>
              <a:ext uri="{FF2B5EF4-FFF2-40B4-BE49-F238E27FC236}">
                <a16:creationId xmlns:a16="http://schemas.microsoft.com/office/drawing/2014/main" id="{F9570354-CB85-4702-A682-96C8E0874A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82783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79391" y="4419601"/>
            <a:ext cx="11571817" cy="685800"/>
          </a:xfrm>
        </p:spPr>
        <p:txBody>
          <a:bodyPr>
            <a:normAutofit/>
          </a:bodyPr>
          <a:lstStyle/>
          <a:p>
            <a:pPr marL="0" indent="0">
              <a:buNone/>
            </a:pPr>
            <a:r>
              <a:rPr lang="en-US" sz="1800" dirty="0">
                <a:latin typeface="+mj-lt"/>
              </a:rPr>
              <a:t>Distribute the handouts and introduce/begin first exercise</a:t>
            </a:r>
          </a:p>
        </p:txBody>
      </p:sp>
      <p:sp>
        <p:nvSpPr>
          <p:cNvPr id="2" name="Title 1"/>
          <p:cNvSpPr>
            <a:spLocks noGrp="1"/>
          </p:cNvSpPr>
          <p:nvPr>
            <p:ph type="title"/>
          </p:nvPr>
        </p:nvSpPr>
        <p:spPr/>
        <p:txBody>
          <a:bodyPr/>
          <a:lstStyle/>
          <a:p>
            <a:r>
              <a:rPr lang="en-US" dirty="0">
                <a:solidFill>
                  <a:schemeClr val="tx1"/>
                </a:solidFill>
              </a:rPr>
              <a:t>Hands-on: Data &amp; code review</a:t>
            </a:r>
          </a:p>
        </p:txBody>
      </p:sp>
    </p:spTree>
    <p:extLst>
      <p:ext uri="{BB962C8B-B14F-4D97-AF65-F5344CB8AC3E}">
        <p14:creationId xmlns:p14="http://schemas.microsoft.com/office/powerpoint/2010/main" val="201968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lnSpcReduction="10000"/>
          </a:bodyPr>
          <a:lstStyle/>
          <a:p>
            <a:pPr marL="465138" indent="-465138">
              <a:buFont typeface="Wingdings 3" panose="05040102010807070707" pitchFamily="18" charset="2"/>
              <a:buChar char="Æ"/>
            </a:pPr>
            <a:r>
              <a:rPr lang="en-US" sz="2400" dirty="0">
                <a:latin typeface="+mj-lt"/>
              </a:rPr>
              <a:t>Open the </a:t>
            </a:r>
            <a:r>
              <a:rPr lang="en-US" sz="2400" dirty="0" err="1">
                <a:latin typeface="+mj-lt"/>
              </a:rPr>
              <a:t>StudyFiles_Practice</a:t>
            </a:r>
            <a:r>
              <a:rPr lang="en-US" sz="2400" dirty="0">
                <a:latin typeface="+mj-lt"/>
              </a:rPr>
              <a:t> folder</a:t>
            </a:r>
          </a:p>
          <a:p>
            <a:pPr marL="465138" indent="-465138">
              <a:buFont typeface="Wingdings 3" panose="05040102010807070707" pitchFamily="18" charset="2"/>
              <a:buChar char="Æ"/>
            </a:pPr>
            <a:r>
              <a:rPr lang="en-US" sz="2400" dirty="0">
                <a:latin typeface="+mj-lt"/>
              </a:rPr>
              <a:t>Take a minute to familiarize yourself, see how each folder is clearly labeled and it is clear what goes where, with a readme in the top level.  Note the TIER Protocol.</a:t>
            </a:r>
          </a:p>
          <a:p>
            <a:pPr marL="465138" indent="-465138">
              <a:buFont typeface="Wingdings 3" panose="05040102010807070707" pitchFamily="18" charset="2"/>
              <a:buChar char="Æ"/>
            </a:pPr>
            <a:r>
              <a:rPr lang="en-US" sz="2400" dirty="0">
                <a:latin typeface="+mj-lt"/>
              </a:rPr>
              <a:t>Now navigate back up to the top level and open the “Command Files” folder</a:t>
            </a:r>
          </a:p>
          <a:p>
            <a:pPr marL="922338" lvl="1" indent="-465138">
              <a:buFont typeface="Wingdings 3" panose="05040102010807070707" pitchFamily="18" charset="2"/>
              <a:buChar char="Æ"/>
            </a:pPr>
            <a:r>
              <a:rPr lang="en-US" sz="2000" dirty="0">
                <a:latin typeface="+mj-lt"/>
              </a:rPr>
              <a:t>Note how the file order is designated by a number.</a:t>
            </a:r>
          </a:p>
          <a:p>
            <a:pPr marL="465138" indent="-465138">
              <a:buFont typeface="Wingdings 3" panose="05040102010807070707" pitchFamily="18" charset="2"/>
              <a:buChar char="Æ"/>
            </a:pPr>
            <a:r>
              <a:rPr lang="en-US" sz="2400" dirty="0">
                <a:latin typeface="+mj-lt"/>
              </a:rPr>
              <a:t>Open the first file titled “1-import-wdi” by double-clicking on it.  This will also make the Command-Files folder the active directory.</a:t>
            </a:r>
          </a:p>
          <a:p>
            <a:pPr marL="465138" indent="-465138">
              <a:buFont typeface="Wingdings 3" panose="05040102010807070707" pitchFamily="18" charset="2"/>
              <a:buChar char="Æ"/>
            </a:pPr>
            <a:r>
              <a:rPr lang="en-US" sz="2400" dirty="0">
                <a:latin typeface="+mj-lt"/>
              </a:rPr>
              <a:t>Try to run the code</a:t>
            </a:r>
          </a:p>
          <a:p>
            <a:pPr marL="922338" lvl="1" indent="-465138">
              <a:buFont typeface="Wingdings 3" panose="05040102010807070707" pitchFamily="18" charset="2"/>
              <a:buChar char="Æ"/>
            </a:pPr>
            <a:r>
              <a:rPr lang="en-US" sz="2000" dirty="0">
                <a:latin typeface="+mj-lt"/>
              </a:rPr>
              <a:t>Shouldn’t work because of absolute paths</a:t>
            </a: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1: Data and Code Review </a:t>
            </a:r>
          </a:p>
          <a:p>
            <a:r>
              <a:rPr lang="en-US" sz="3700" dirty="0"/>
              <a:t>Hands on with Relative Paths</a:t>
            </a:r>
          </a:p>
        </p:txBody>
      </p:sp>
    </p:spTree>
    <p:extLst>
      <p:ext uri="{BB962C8B-B14F-4D97-AF65-F5344CB8AC3E}">
        <p14:creationId xmlns:p14="http://schemas.microsoft.com/office/powerpoint/2010/main" val="59864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buFont typeface="Wingdings 3" panose="05040102010807070707" pitchFamily="18" charset="2"/>
              <a:buChar char="Æ"/>
            </a:pPr>
            <a:r>
              <a:rPr lang="en-US" sz="2400" dirty="0">
                <a:latin typeface="+mj-lt"/>
              </a:rPr>
              <a:t>To change everything from absolute to relative paths, we want to do a find/replace</a:t>
            </a:r>
          </a:p>
          <a:p>
            <a:pPr marL="922338" lvl="1" indent="-465138">
              <a:buFont typeface="Wingdings 3" panose="05040102010807070707" pitchFamily="18" charset="2"/>
              <a:buChar char="Æ"/>
            </a:pPr>
            <a:r>
              <a:rPr lang="en-US" sz="2000" dirty="0">
                <a:latin typeface="+mj-lt"/>
              </a:rPr>
              <a:t>To do this, push ‘ctrl’ + ‘h’ and fill in the appropriate fields (U:/foa2/Documents/TIER Protocol/) and (../) respectively</a:t>
            </a:r>
          </a:p>
          <a:p>
            <a:pPr marL="465138" indent="-465138">
              <a:buFont typeface="Wingdings 3" panose="05040102010807070707" pitchFamily="18" charset="2"/>
              <a:buChar char="Æ"/>
            </a:pPr>
            <a:r>
              <a:rPr lang="en-US" sz="2400" dirty="0">
                <a:latin typeface="+mj-lt"/>
              </a:rPr>
              <a:t>Now try to execute the code.  It should work on everyone’s machine despite every path being different.  This is the power of relative paths. </a:t>
            </a:r>
          </a:p>
          <a:p>
            <a:pPr marL="922338" lvl="1" indent="-465138">
              <a:buFont typeface="Wingdings 3" panose="05040102010807070707" pitchFamily="18" charset="2"/>
              <a:buChar char="Æ"/>
            </a:pPr>
            <a:endParaRPr lang="en-US" sz="2000" dirty="0">
              <a:latin typeface="+mj-lt"/>
            </a:endParaRPr>
          </a:p>
          <a:p>
            <a:pPr marL="922338" lvl="1" indent="-465138">
              <a:buFont typeface="Wingdings 3" panose="05040102010807070707" pitchFamily="18" charset="2"/>
              <a:buChar char="Æ"/>
            </a:pPr>
            <a:endParaRPr lang="en-US" sz="2000" dirty="0">
              <a:latin typeface="+mj-lt"/>
            </a:endParaRPr>
          </a:p>
        </p:txBody>
      </p:sp>
      <p:sp>
        <p:nvSpPr>
          <p:cNvPr id="37" name="Title 1"/>
          <p:cNvSpPr txBox="1">
            <a:spLocks/>
          </p:cNvSpPr>
          <p:nvPr/>
        </p:nvSpPr>
        <p:spPr>
          <a:xfrm>
            <a:off x="752062" y="3048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1: Data and Code Review </a:t>
            </a:r>
          </a:p>
          <a:p>
            <a:r>
              <a:rPr lang="en-US" sz="3700" dirty="0"/>
              <a:t>Hands on with Relative Paths (cont.)</a:t>
            </a:r>
          </a:p>
        </p:txBody>
      </p:sp>
    </p:spTree>
    <p:extLst>
      <p:ext uri="{BB962C8B-B14F-4D97-AF65-F5344CB8AC3E}">
        <p14:creationId xmlns:p14="http://schemas.microsoft.com/office/powerpoint/2010/main" val="19600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Master Files can help with reproduction and transparency</a:t>
            </a:r>
          </a:p>
          <a:p>
            <a:pPr marL="465138" indent="-465138">
              <a:spcAft>
                <a:spcPts val="600"/>
              </a:spcAft>
              <a:buFont typeface="Wingdings 3" panose="05040102010807070707" pitchFamily="18" charset="2"/>
              <a:buChar char="Æ"/>
            </a:pPr>
            <a:r>
              <a:rPr lang="en-US" sz="2400" dirty="0">
                <a:latin typeface="+mj-lt"/>
              </a:rPr>
              <a:t>Show the exact order things get done, make it extremely easy to do, just execute one file and produce the results in your manuscript</a:t>
            </a:r>
          </a:p>
          <a:p>
            <a:pPr marL="465138" indent="-465138">
              <a:spcAft>
                <a:spcPts val="600"/>
              </a:spcAft>
              <a:buFont typeface="Wingdings 3" panose="05040102010807070707" pitchFamily="18" charset="2"/>
              <a:buChar char="Æ"/>
            </a:pPr>
            <a:r>
              <a:rPr lang="en-US" sz="2400" dirty="0">
                <a:latin typeface="+mj-lt"/>
              </a:rPr>
              <a:t>Relatively easy and recommended when dealing with just a single programing language, more difficult but still do-able with different languages</a:t>
            </a:r>
          </a:p>
        </p:txBody>
      </p:sp>
      <p:sp>
        <p:nvSpPr>
          <p:cNvPr id="37" name="Title 1"/>
          <p:cNvSpPr txBox="1">
            <a:spLocks/>
          </p:cNvSpPr>
          <p:nvPr/>
        </p:nvSpPr>
        <p:spPr>
          <a:xfrm>
            <a:off x="752062" y="5334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2: Data and Code Review</a:t>
            </a:r>
            <a:br>
              <a:rPr lang="en-US" sz="4800" dirty="0"/>
            </a:br>
            <a:r>
              <a:rPr lang="en-US" sz="3700" dirty="0"/>
              <a:t>Master Files</a:t>
            </a:r>
          </a:p>
        </p:txBody>
      </p:sp>
    </p:spTree>
    <p:extLst>
      <p:ext uri="{BB962C8B-B14F-4D97-AF65-F5344CB8AC3E}">
        <p14:creationId xmlns:p14="http://schemas.microsoft.com/office/powerpoint/2010/main" val="40031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fontScale="85000" lnSpcReduction="20000"/>
          </a:bodyPr>
          <a:lstStyle/>
          <a:p>
            <a:pPr marL="465138" indent="-465138">
              <a:spcAft>
                <a:spcPts val="600"/>
              </a:spcAft>
              <a:buFont typeface="Wingdings 3" panose="05040102010807070707" pitchFamily="18" charset="2"/>
              <a:buChar char="Æ"/>
            </a:pPr>
            <a:r>
              <a:rPr lang="en-US" sz="2400" dirty="0">
                <a:latin typeface="+mj-lt"/>
              </a:rPr>
              <a:t>Create a new do file “Master.do”</a:t>
            </a:r>
          </a:p>
          <a:p>
            <a:pPr marL="922338" lvl="1" indent="-465138">
              <a:spcAft>
                <a:spcPts val="600"/>
              </a:spcAft>
              <a:buFont typeface="Wingdings 3" panose="05040102010807070707" pitchFamily="18" charset="2"/>
              <a:buChar char="Æ"/>
            </a:pPr>
            <a:r>
              <a:rPr lang="en-US" sz="2000" dirty="0">
                <a:latin typeface="+mj-lt"/>
              </a:rPr>
              <a:t>On the main toolbar, locate and click on New Do-File Editor</a:t>
            </a:r>
          </a:p>
          <a:p>
            <a:pPr marL="465138" indent="-465138">
              <a:spcAft>
                <a:spcPts val="600"/>
              </a:spcAft>
              <a:buFont typeface="Wingdings 3" panose="05040102010807070707" pitchFamily="18" charset="2"/>
              <a:buChar char="Æ"/>
            </a:pPr>
            <a:r>
              <a:rPr lang="en-US" sz="2400" dirty="0">
                <a:latin typeface="+mj-lt"/>
              </a:rPr>
              <a:t>Type out </a:t>
            </a:r>
          </a:p>
          <a:p>
            <a:pPr marL="914400" lvl="2" indent="0">
              <a:buNone/>
            </a:pPr>
            <a:r>
              <a:rPr lang="en-US" dirty="0">
                <a:latin typeface="+mj-lt"/>
              </a:rPr>
              <a:t>log using "../Documents/log.txt"</a:t>
            </a:r>
            <a:br>
              <a:rPr lang="en-US" dirty="0">
                <a:latin typeface="+mj-lt"/>
              </a:rPr>
            </a:br>
            <a:r>
              <a:rPr lang="en-US" dirty="0">
                <a:latin typeface="+mj-lt"/>
              </a:rPr>
              <a:t>do 1-import-wdi.do</a:t>
            </a:r>
          </a:p>
          <a:p>
            <a:pPr marL="914400" lvl="2" indent="0">
              <a:buNone/>
            </a:pPr>
            <a:r>
              <a:rPr lang="en-US" dirty="0">
                <a:latin typeface="+mj-lt"/>
              </a:rPr>
              <a:t>do 2-import-pew.do</a:t>
            </a:r>
          </a:p>
          <a:p>
            <a:pPr marL="914400" lvl="2" indent="0">
              <a:buNone/>
            </a:pPr>
            <a:r>
              <a:rPr lang="en-US" dirty="0">
                <a:latin typeface="+mj-lt"/>
              </a:rPr>
              <a:t>do 3-processing.do</a:t>
            </a:r>
          </a:p>
          <a:p>
            <a:pPr marL="914400" lvl="2" indent="0">
              <a:buNone/>
            </a:pPr>
            <a:r>
              <a:rPr lang="en-US" dirty="0">
                <a:latin typeface="+mj-lt"/>
              </a:rPr>
              <a:t>do 4-data-appendix.do</a:t>
            </a:r>
          </a:p>
          <a:p>
            <a:pPr marL="914400" lvl="2" indent="0">
              <a:buNone/>
            </a:pPr>
            <a:r>
              <a:rPr lang="en-US" dirty="0">
                <a:latin typeface="+mj-lt"/>
              </a:rPr>
              <a:t>do 5-analysis.do</a:t>
            </a:r>
          </a:p>
          <a:p>
            <a:pPr marL="914400" lvl="2" indent="0">
              <a:buNone/>
            </a:pPr>
            <a:r>
              <a:rPr lang="en-US" dirty="0">
                <a:latin typeface="+mj-lt"/>
              </a:rPr>
              <a:t>log  close</a:t>
            </a:r>
          </a:p>
          <a:p>
            <a:pPr marL="465138" indent="-465138">
              <a:spcAft>
                <a:spcPts val="600"/>
              </a:spcAft>
              <a:buFont typeface="Wingdings 3" panose="05040102010807070707" pitchFamily="18" charset="2"/>
              <a:buChar char="Æ"/>
            </a:pPr>
            <a:r>
              <a:rPr lang="en-US" sz="2400" dirty="0">
                <a:latin typeface="+mj-lt"/>
              </a:rPr>
              <a:t>Save the do file as Master.do – Click File&gt;Save As&gt;Master.do</a:t>
            </a:r>
          </a:p>
          <a:p>
            <a:pPr marL="465138" indent="-465138">
              <a:spcAft>
                <a:spcPts val="600"/>
              </a:spcAft>
              <a:buFont typeface="Wingdings 3" panose="05040102010807070707" pitchFamily="18" charset="2"/>
              <a:buChar char="Æ"/>
            </a:pPr>
            <a:r>
              <a:rPr lang="en-US" sz="2400" dirty="0">
                <a:latin typeface="+mj-lt"/>
              </a:rPr>
              <a:t>The command to run other files in Stata is “do”</a:t>
            </a:r>
          </a:p>
          <a:p>
            <a:pPr marL="465138" indent="-465138">
              <a:spcAft>
                <a:spcPts val="600"/>
              </a:spcAft>
              <a:buFont typeface="Wingdings 3" panose="05040102010807070707" pitchFamily="18" charset="2"/>
              <a:buChar char="Æ"/>
            </a:pPr>
            <a:endParaRPr lang="en-US" sz="2400" dirty="0">
              <a:latin typeface="+mj-lt"/>
            </a:endParaRP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2: Data and Code Review</a:t>
            </a:r>
            <a:br>
              <a:rPr lang="en-US" sz="4800" dirty="0"/>
            </a:br>
            <a:r>
              <a:rPr lang="en-US" sz="3700" dirty="0"/>
              <a:t>Master Files (cont.)</a:t>
            </a:r>
          </a:p>
        </p:txBody>
      </p:sp>
    </p:spTree>
    <p:extLst>
      <p:ext uri="{BB962C8B-B14F-4D97-AF65-F5344CB8AC3E}">
        <p14:creationId xmlns:p14="http://schemas.microsoft.com/office/powerpoint/2010/main" val="35534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buFont typeface="Wingdings 3" panose="05040102010807070707" pitchFamily="18" charset="2"/>
              <a:buChar char="Æ"/>
            </a:pPr>
            <a:r>
              <a:rPr lang="en-US" sz="2400" dirty="0">
                <a:latin typeface="+mj-lt"/>
              </a:rPr>
              <a:t>I already changed the rest of the code to be relative paths for you, so the code for 2 through 4 should work.</a:t>
            </a:r>
          </a:p>
          <a:p>
            <a:pPr marL="465138" indent="-465138">
              <a:buFont typeface="Wingdings 3" panose="05040102010807070707" pitchFamily="18" charset="2"/>
              <a:buChar char="Æ"/>
            </a:pPr>
            <a:r>
              <a:rPr lang="en-US" sz="2400" dirty="0">
                <a:latin typeface="+mj-lt"/>
              </a:rPr>
              <a:t>However, 5 has an ado requirement and won’t run properly.  To get around this, most people just list out the prerequisites that are needed and rely on the reproducers to get the files themselves</a:t>
            </a:r>
          </a:p>
          <a:p>
            <a:pPr marL="922338" lvl="1" indent="-465138">
              <a:buFont typeface="Wingdings 3" panose="05040102010807070707" pitchFamily="18" charset="2"/>
              <a:buChar char="Æ"/>
            </a:pPr>
            <a:r>
              <a:rPr lang="en-US" sz="2000" dirty="0">
                <a:latin typeface="+mj-lt"/>
              </a:rPr>
              <a:t>However, that can be difficult.  As software updates, the add-ons get updated too, but your code won’t.  Is there a way to solve both the problem of requiring downloads and versioning?</a:t>
            </a:r>
          </a:p>
          <a:p>
            <a:pPr marL="465138" indent="-465138">
              <a:buFont typeface="Wingdings 3" panose="05040102010807070707" pitchFamily="18" charset="2"/>
              <a:buChar char="Æ"/>
            </a:pPr>
            <a:r>
              <a:rPr lang="en-US" sz="2400" dirty="0">
                <a:latin typeface="+mj-lt"/>
              </a:rPr>
              <a:t>Yes!</a:t>
            </a:r>
          </a:p>
          <a:p>
            <a:pPr marL="465138" indent="-465138">
              <a:buFont typeface="Wingdings 3" panose="05040102010807070707" pitchFamily="18" charset="2"/>
              <a:buChar char="Æ"/>
            </a:pPr>
            <a:r>
              <a:rPr lang="en-US" sz="2400" dirty="0">
                <a:latin typeface="+mj-lt"/>
              </a:rPr>
              <a:t>Prerequisites folder preparation</a:t>
            </a:r>
          </a:p>
        </p:txBody>
      </p:sp>
      <p:sp>
        <p:nvSpPr>
          <p:cNvPr id="37" name="Title 1"/>
          <p:cNvSpPr txBox="1">
            <a:spLocks/>
          </p:cNvSpPr>
          <p:nvPr/>
        </p:nvSpPr>
        <p:spPr>
          <a:xfrm>
            <a:off x="752062" y="6096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3: Data and Code Review </a:t>
            </a:r>
          </a:p>
          <a:p>
            <a:r>
              <a:rPr lang="en-US" sz="3700" dirty="0" err="1"/>
              <a:t>Ados</a:t>
            </a:r>
            <a:r>
              <a:rPr lang="en-US" sz="3700" dirty="0"/>
              <a:t> and Prerequisites</a:t>
            </a:r>
          </a:p>
        </p:txBody>
      </p:sp>
    </p:spTree>
    <p:extLst>
      <p:ext uri="{BB962C8B-B14F-4D97-AF65-F5344CB8AC3E}">
        <p14:creationId xmlns:p14="http://schemas.microsoft.com/office/powerpoint/2010/main" val="5493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lnSpcReduction="10000"/>
          </a:bodyPr>
          <a:lstStyle/>
          <a:p>
            <a:pPr marL="465138" indent="-465138">
              <a:buFont typeface="Wingdings 3" panose="05040102010807070707" pitchFamily="18" charset="2"/>
              <a:buChar char="Æ"/>
            </a:pPr>
            <a:r>
              <a:rPr lang="en-US" sz="2400" dirty="0">
                <a:latin typeface="+mj-lt"/>
              </a:rPr>
              <a:t>The first step is to designate a new folder as your “PLUS” folder.  This can be done in every statistics language, but is called different things depending on what software it is. (R calls them libraries, etc.) However fundamentally they are the same thing.</a:t>
            </a:r>
          </a:p>
          <a:p>
            <a:pPr marL="465138" indent="-465138">
              <a:buFont typeface="Wingdings 3" panose="05040102010807070707" pitchFamily="18" charset="2"/>
              <a:buChar char="Æ"/>
            </a:pPr>
            <a:r>
              <a:rPr lang="en-US" sz="2400" dirty="0">
                <a:latin typeface="+mj-lt"/>
              </a:rPr>
              <a:t>Make a new subfolder in the </a:t>
            </a:r>
            <a:r>
              <a:rPr lang="en-US" sz="2400" dirty="0" err="1">
                <a:latin typeface="+mj-lt"/>
              </a:rPr>
              <a:t>StudyFiles_Practice</a:t>
            </a:r>
            <a:r>
              <a:rPr lang="en-US" sz="2400" dirty="0">
                <a:latin typeface="+mj-lt"/>
              </a:rPr>
              <a:t> folder called “Prerequisites”</a:t>
            </a:r>
          </a:p>
          <a:p>
            <a:pPr marL="922338" lvl="1" indent="-465138">
              <a:buFont typeface="Wingdings 3" panose="05040102010807070707" pitchFamily="18" charset="2"/>
              <a:buChar char="Æ"/>
            </a:pPr>
            <a:r>
              <a:rPr lang="en-US" sz="2000" dirty="0">
                <a:latin typeface="+mj-lt"/>
              </a:rPr>
              <a:t>It should appear below the “Original-Data” folder</a:t>
            </a:r>
          </a:p>
          <a:p>
            <a:pPr marL="465138" indent="-465138">
              <a:buFont typeface="Wingdings 3" panose="05040102010807070707" pitchFamily="18" charset="2"/>
              <a:buChar char="Æ"/>
            </a:pPr>
            <a:r>
              <a:rPr lang="en-US" sz="2400" dirty="0">
                <a:latin typeface="+mj-lt"/>
              </a:rPr>
              <a:t>Now type into </a:t>
            </a:r>
            <a:r>
              <a:rPr lang="en-US" sz="2400" dirty="0" err="1">
                <a:latin typeface="+mj-lt"/>
              </a:rPr>
              <a:t>stata</a:t>
            </a:r>
            <a:r>
              <a:rPr lang="en-US" sz="2400" dirty="0">
                <a:latin typeface="+mj-lt"/>
              </a:rPr>
              <a:t> the following set of commands:</a:t>
            </a:r>
            <a:br>
              <a:rPr lang="en-US" sz="2400" dirty="0">
                <a:latin typeface="+mj-lt"/>
              </a:rPr>
            </a:br>
            <a:r>
              <a:rPr lang="en-US" sz="2400" dirty="0" err="1">
                <a:latin typeface="+mj-lt"/>
              </a:rPr>
              <a:t>sysdir</a:t>
            </a:r>
            <a:r>
              <a:rPr lang="en-US" sz="2400" dirty="0">
                <a:latin typeface="+mj-lt"/>
              </a:rPr>
              <a:t> set PLUS ../Prerequisites</a:t>
            </a:r>
            <a:br>
              <a:rPr lang="en-US" sz="2400" dirty="0">
                <a:latin typeface="+mj-lt"/>
              </a:rPr>
            </a:br>
            <a:r>
              <a:rPr lang="en-US" sz="2400" dirty="0" err="1">
                <a:latin typeface="+mj-lt"/>
              </a:rPr>
              <a:t>ssc</a:t>
            </a:r>
            <a:r>
              <a:rPr lang="en-US" sz="2400" dirty="0">
                <a:latin typeface="+mj-lt"/>
              </a:rPr>
              <a:t> install outreg2</a:t>
            </a:r>
          </a:p>
          <a:p>
            <a:pPr marL="465138" indent="-465138">
              <a:buFont typeface="Wingdings 3" panose="05040102010807070707" pitchFamily="18" charset="2"/>
              <a:buChar char="Æ"/>
            </a:pPr>
            <a:r>
              <a:rPr lang="en-US" sz="2400" dirty="0">
                <a:latin typeface="+mj-lt"/>
              </a:rPr>
              <a:t>This will install the missing ado and put it in the Prerequisites folder you just created, now all your code will work.  However, let’s do two more things.</a:t>
            </a: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3: Data and Code Review </a:t>
            </a:r>
          </a:p>
          <a:p>
            <a:r>
              <a:rPr lang="en-US" sz="3700" dirty="0" err="1"/>
              <a:t>Ados</a:t>
            </a:r>
            <a:r>
              <a:rPr lang="en-US" sz="3700" dirty="0"/>
              <a:t> and Prerequisites (cont.)</a:t>
            </a:r>
          </a:p>
        </p:txBody>
      </p:sp>
    </p:spTree>
    <p:extLst>
      <p:ext uri="{BB962C8B-B14F-4D97-AF65-F5344CB8AC3E}">
        <p14:creationId xmlns:p14="http://schemas.microsoft.com/office/powerpoint/2010/main" val="374767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Save the figures generated by the code into the documents folder, so all outputs are generated by the code and don’t need to keep the code open</a:t>
            </a:r>
          </a:p>
          <a:p>
            <a:pPr marL="465138" indent="-465138">
              <a:spcAft>
                <a:spcPts val="600"/>
              </a:spcAft>
              <a:buFont typeface="Wingdings 3" panose="05040102010807070707" pitchFamily="18" charset="2"/>
              <a:buChar char="Æ"/>
            </a:pPr>
            <a:r>
              <a:rPr lang="en-US" sz="2400" dirty="0">
                <a:latin typeface="+mj-lt"/>
              </a:rPr>
              <a:t>In the 5-Analysis.do file, add the following code after the scatter command in Figure 1. </a:t>
            </a:r>
          </a:p>
          <a:p>
            <a:pPr marL="0" indent="0">
              <a:spcAft>
                <a:spcPts val="600"/>
              </a:spcAft>
              <a:buNone/>
            </a:pPr>
            <a:r>
              <a:rPr lang="en-US" sz="2000" dirty="0">
                <a:latin typeface="+mj-lt"/>
              </a:rPr>
              <a:t>		</a:t>
            </a:r>
            <a:r>
              <a:rPr lang="fr-FR" sz="2000" dirty="0">
                <a:latin typeface="+mj-lt"/>
              </a:rPr>
              <a:t>graph export ../Documents/figure1.png</a:t>
            </a:r>
          </a:p>
          <a:p>
            <a:pPr marL="465138" indent="-465138">
              <a:spcAft>
                <a:spcPts val="600"/>
              </a:spcAft>
              <a:buFont typeface="Wingdings 3" panose="05040102010807070707" pitchFamily="18" charset="2"/>
              <a:buChar char="Æ"/>
            </a:pPr>
            <a:r>
              <a:rPr lang="en-US" sz="2400" dirty="0">
                <a:latin typeface="+mj-lt"/>
              </a:rPr>
              <a:t>Add the following code after the scatter command in Figure 2. </a:t>
            </a:r>
          </a:p>
          <a:p>
            <a:pPr marL="0" indent="0">
              <a:spcAft>
                <a:spcPts val="600"/>
              </a:spcAft>
              <a:buNone/>
            </a:pPr>
            <a:r>
              <a:rPr lang="en-US" sz="2000" dirty="0">
                <a:latin typeface="+mj-lt"/>
              </a:rPr>
              <a:t>		</a:t>
            </a:r>
            <a:r>
              <a:rPr lang="fr-FR" sz="2000" dirty="0">
                <a:latin typeface="+mj-lt"/>
              </a:rPr>
              <a:t>graph export ../Documents/figure2.png</a:t>
            </a:r>
          </a:p>
        </p:txBody>
      </p:sp>
      <p:sp>
        <p:nvSpPr>
          <p:cNvPr id="37" name="Title 1"/>
          <p:cNvSpPr txBox="1">
            <a:spLocks/>
          </p:cNvSpPr>
          <p:nvPr/>
        </p:nvSpPr>
        <p:spPr>
          <a:xfrm>
            <a:off x="752062" y="445326"/>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4: Data and Code Review</a:t>
            </a:r>
            <a:br>
              <a:rPr lang="en-US" sz="4800" dirty="0"/>
            </a:br>
            <a:r>
              <a:rPr lang="en-US" sz="3700" dirty="0"/>
              <a:t>Saving Outputs Mapped to Manuscript</a:t>
            </a:r>
          </a:p>
        </p:txBody>
      </p:sp>
    </p:spTree>
    <p:extLst>
      <p:ext uri="{BB962C8B-B14F-4D97-AF65-F5344CB8AC3E}">
        <p14:creationId xmlns:p14="http://schemas.microsoft.com/office/powerpoint/2010/main" val="282065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Run the Master.do file.</a:t>
            </a:r>
          </a:p>
          <a:p>
            <a:pPr marL="465138" indent="-465138">
              <a:spcAft>
                <a:spcPts val="600"/>
              </a:spcAft>
              <a:buFont typeface="Wingdings 3" panose="05040102010807070707" pitchFamily="18" charset="2"/>
              <a:buChar char="Æ"/>
            </a:pPr>
            <a:r>
              <a:rPr lang="en-US" sz="2400" dirty="0">
                <a:latin typeface="+mj-lt"/>
              </a:rPr>
              <a:t>Examine the log file handouts.  Compare the Highlighted_Comparison_Output_File.pdf and log.txt file.</a:t>
            </a:r>
          </a:p>
          <a:p>
            <a:pPr marL="465138" indent="-465138">
              <a:spcAft>
                <a:spcPts val="600"/>
              </a:spcAft>
              <a:buFont typeface="Wingdings 3" panose="05040102010807070707" pitchFamily="18" charset="2"/>
              <a:buChar char="Æ"/>
            </a:pPr>
            <a:endParaRPr lang="en-US" sz="2400" dirty="0">
              <a:latin typeface="+mj-lt"/>
            </a:endParaRP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5: Data and Code Review</a:t>
            </a:r>
            <a:br>
              <a:rPr lang="en-US" sz="4800" dirty="0"/>
            </a:br>
            <a:r>
              <a:rPr lang="en-US" sz="3700" dirty="0"/>
              <a:t>Output comparison</a:t>
            </a:r>
          </a:p>
        </p:txBody>
      </p:sp>
    </p:spTree>
    <p:extLst>
      <p:ext uri="{BB962C8B-B14F-4D97-AF65-F5344CB8AC3E}">
        <p14:creationId xmlns:p14="http://schemas.microsoft.com/office/powerpoint/2010/main" val="9318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Examine the outreg2 output</a:t>
            </a:r>
          </a:p>
          <a:p>
            <a:pPr marL="922338" lvl="1" indent="-465138">
              <a:spcAft>
                <a:spcPts val="600"/>
              </a:spcAft>
              <a:buFont typeface="Wingdings 3" panose="05040102010807070707" pitchFamily="18" charset="2"/>
              <a:buChar char="Æ"/>
            </a:pPr>
            <a:r>
              <a:rPr lang="en-US" sz="1800" dirty="0">
                <a:latin typeface="+mj-lt"/>
              </a:rPr>
              <a:t>Compare this with the standard regression output in the log.txt file (towards the bottom of the file).  Automatically outputting it to xml with outreg2 allows for much more organized and neat outputs while preserving everything you do in the code</a:t>
            </a:r>
          </a:p>
          <a:p>
            <a:pPr marL="922338" lvl="1" indent="-465138">
              <a:spcAft>
                <a:spcPts val="600"/>
              </a:spcAft>
              <a:buFont typeface="Wingdings 3" panose="05040102010807070707" pitchFamily="18" charset="2"/>
              <a:buChar char="Æ"/>
            </a:pPr>
            <a:r>
              <a:rPr lang="en-US" sz="1800" dirty="0">
                <a:latin typeface="+mj-lt"/>
              </a:rPr>
              <a:t>Automatically marks significance levels etc.</a:t>
            </a:r>
          </a:p>
          <a:p>
            <a:pPr marL="922338" lvl="1" indent="-465138">
              <a:spcAft>
                <a:spcPts val="600"/>
              </a:spcAft>
              <a:buFont typeface="Wingdings 3" panose="05040102010807070707" pitchFamily="18" charset="2"/>
              <a:buChar char="Æ"/>
            </a:pPr>
            <a:r>
              <a:rPr lang="en-US" sz="1800" dirty="0">
                <a:latin typeface="+mj-lt"/>
              </a:rPr>
              <a:t>There are similar programs in most statistical software if you look for them, can be very helpful</a:t>
            </a:r>
          </a:p>
          <a:p>
            <a:pPr marL="0" indent="0">
              <a:buNone/>
            </a:pPr>
            <a:endParaRPr lang="en-US" sz="2400" dirty="0">
              <a:latin typeface="+mj-lt"/>
            </a:endParaRPr>
          </a:p>
        </p:txBody>
      </p:sp>
      <p:sp>
        <p:nvSpPr>
          <p:cNvPr id="37" name="Title 1"/>
          <p:cNvSpPr txBox="1">
            <a:spLocks/>
          </p:cNvSpPr>
          <p:nvPr/>
        </p:nvSpPr>
        <p:spPr>
          <a:xfrm>
            <a:off x="752062" y="443704"/>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5: Data and Code Review</a:t>
            </a:r>
            <a:br>
              <a:rPr lang="en-US" sz="4800" dirty="0"/>
            </a:br>
            <a:r>
              <a:rPr lang="en-US" sz="3700" dirty="0"/>
              <a:t>Output comparison (cont.)</a:t>
            </a:r>
          </a:p>
        </p:txBody>
      </p:sp>
    </p:spTree>
    <p:extLst>
      <p:ext uri="{BB962C8B-B14F-4D97-AF65-F5344CB8AC3E}">
        <p14:creationId xmlns:p14="http://schemas.microsoft.com/office/powerpoint/2010/main" val="72348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81000" y="2097087"/>
            <a:ext cx="11571817" cy="3998913"/>
          </a:xfrm>
        </p:spPr>
        <p:txBody>
          <a:bodyPr>
            <a:normAutofit fontScale="85000" lnSpcReduction="20000"/>
          </a:bodyPr>
          <a:lstStyle/>
          <a:p>
            <a:r>
              <a:rPr lang="en-US" dirty="0">
                <a:latin typeface="+mj-lt"/>
                <a:hlinkClick r:id="rId3"/>
              </a:rPr>
              <a:t>https://cos.io/prereg/</a:t>
            </a:r>
            <a:endParaRPr lang="en-US" dirty="0">
              <a:latin typeface="+mj-lt"/>
            </a:endParaRPr>
          </a:p>
          <a:p>
            <a:r>
              <a:rPr lang="en-US" dirty="0">
                <a:solidFill>
                  <a:schemeClr val="tx1"/>
                </a:solidFill>
                <a:latin typeface="+mj-lt"/>
              </a:rPr>
              <a:t>“When you preregister your research, you're simply committing to your plan in advance, before you gather data. Preregistration separates </a:t>
            </a:r>
            <a:r>
              <a:rPr lang="en-US" i="1" dirty="0">
                <a:solidFill>
                  <a:schemeClr val="tx1"/>
                </a:solidFill>
                <a:latin typeface="+mj-lt"/>
              </a:rPr>
              <a:t>hypothesis-generating</a:t>
            </a:r>
            <a:r>
              <a:rPr lang="en-US" dirty="0">
                <a:solidFill>
                  <a:schemeClr val="tx1"/>
                </a:solidFill>
                <a:latin typeface="+mj-lt"/>
              </a:rPr>
              <a:t>  (exploratory) from </a:t>
            </a:r>
            <a:r>
              <a:rPr lang="en-US" i="1" dirty="0">
                <a:solidFill>
                  <a:schemeClr val="tx1"/>
                </a:solidFill>
                <a:latin typeface="+mj-lt"/>
              </a:rPr>
              <a:t>hypothesis-testing </a:t>
            </a:r>
            <a:r>
              <a:rPr lang="en-US" dirty="0">
                <a:solidFill>
                  <a:schemeClr val="tx1"/>
                </a:solidFill>
                <a:latin typeface="+mj-lt"/>
              </a:rPr>
              <a:t>(confirmatory) research. Both are important, but the same data cannot be used to generate and test a hypothesis, which can happen unintentionally and reduce the clarity and quality of your results. Removing these potential conflicts through planning improves the quality and transparency of your research, helping others who may wish to build on it.”</a:t>
            </a:r>
          </a:p>
          <a:p>
            <a:r>
              <a:rPr lang="en-US" dirty="0">
                <a:latin typeface="+mj-lt"/>
                <a:hlinkClick r:id="rId4"/>
              </a:rPr>
              <a:t>http://help.osf.io/m/registrations/l/524205-register-your-project</a:t>
            </a:r>
            <a:endParaRPr lang="en-US" dirty="0">
              <a:latin typeface="+mj-lt"/>
            </a:endParaRPr>
          </a:p>
          <a:p>
            <a:endParaRPr lang="en-US" dirty="0">
              <a:latin typeface="+mj-lt"/>
            </a:endParaRPr>
          </a:p>
        </p:txBody>
      </p:sp>
      <p:sp>
        <p:nvSpPr>
          <p:cNvPr id="2" name="Title 1"/>
          <p:cNvSpPr>
            <a:spLocks noGrp="1"/>
          </p:cNvSpPr>
          <p:nvPr>
            <p:ph type="title"/>
          </p:nvPr>
        </p:nvSpPr>
        <p:spPr/>
        <p:txBody>
          <a:bodyPr/>
          <a:lstStyle/>
          <a:p>
            <a:r>
              <a:rPr lang="en-US" dirty="0">
                <a:solidFill>
                  <a:schemeClr val="tx1"/>
                </a:solidFill>
              </a:rPr>
              <a:t>Pre-Registration of Analysis plan</a:t>
            </a:r>
          </a:p>
        </p:txBody>
      </p:sp>
      <p:pic>
        <p:nvPicPr>
          <p:cNvPr id="4" name="Picture 3"/>
          <p:cNvPicPr>
            <a:picLocks noChangeAspect="1"/>
          </p:cNvPicPr>
          <p:nvPr/>
        </p:nvPicPr>
        <p:blipFill>
          <a:blip r:embed="rId5"/>
          <a:stretch>
            <a:fillRect/>
          </a:stretch>
        </p:blipFill>
        <p:spPr>
          <a:xfrm>
            <a:off x="10447699" y="2527069"/>
            <a:ext cx="1690887" cy="1594658"/>
          </a:xfrm>
          <a:prstGeom prst="rect">
            <a:avLst/>
          </a:prstGeom>
        </p:spPr>
      </p:pic>
      <p:pic>
        <p:nvPicPr>
          <p:cNvPr id="5" name="Picture 4">
            <a:extLst>
              <a:ext uri="{FF2B5EF4-FFF2-40B4-BE49-F238E27FC236}">
                <a16:creationId xmlns:a16="http://schemas.microsoft.com/office/drawing/2014/main" id="{6196057A-2874-4360-AE65-27451614EA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4929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Good transparency requires a good readme file</a:t>
            </a:r>
          </a:p>
          <a:p>
            <a:pPr marL="922338" lvl="1" indent="-465138">
              <a:spcAft>
                <a:spcPts val="600"/>
              </a:spcAft>
              <a:buFont typeface="Wingdings 3" panose="05040102010807070707" pitchFamily="18" charset="2"/>
              <a:buChar char="Æ"/>
            </a:pPr>
            <a:r>
              <a:rPr lang="en-US" sz="1400" dirty="0">
                <a:latin typeface="+mj-lt"/>
              </a:rPr>
              <a:t>However what should be in this readme is up for debate and depends on your field</a:t>
            </a:r>
          </a:p>
          <a:p>
            <a:pPr marL="465138" indent="-465138">
              <a:spcAft>
                <a:spcPts val="600"/>
              </a:spcAft>
              <a:buFont typeface="Wingdings 3" panose="05040102010807070707" pitchFamily="18" charset="2"/>
              <a:buChar char="Æ"/>
            </a:pPr>
            <a:r>
              <a:rPr lang="en-US" sz="2400" dirty="0">
                <a:latin typeface="+mj-lt"/>
              </a:rPr>
              <a:t>Generally speaking it should explain concisely and completely explain your file structure, how to get started, and explain any additional files needed</a:t>
            </a:r>
          </a:p>
          <a:p>
            <a:pPr marL="465138" indent="-465138">
              <a:spcAft>
                <a:spcPts val="600"/>
              </a:spcAft>
              <a:buFont typeface="Wingdings 3" panose="05040102010807070707" pitchFamily="18" charset="2"/>
              <a:buChar char="Æ"/>
            </a:pPr>
            <a:r>
              <a:rPr lang="en-US" sz="2400" dirty="0">
                <a:latin typeface="+mj-lt"/>
              </a:rPr>
              <a:t>This is the first point of contact with users and thus needs to be both a guide and a place they can turn to for help</a:t>
            </a:r>
          </a:p>
          <a:p>
            <a:pPr marL="0" indent="0">
              <a:buNone/>
            </a:pPr>
            <a:endParaRPr lang="en-US" sz="2400" dirty="0">
              <a:latin typeface="+mj-lt"/>
            </a:endParaRPr>
          </a:p>
        </p:txBody>
      </p:sp>
      <p:sp>
        <p:nvSpPr>
          <p:cNvPr id="37" name="Title 1"/>
          <p:cNvSpPr txBox="1">
            <a:spLocks/>
          </p:cNvSpPr>
          <p:nvPr/>
        </p:nvSpPr>
        <p:spPr>
          <a:xfrm>
            <a:off x="752062" y="375284"/>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6: Data and Code Review</a:t>
            </a:r>
            <a:br>
              <a:rPr lang="en-US" sz="4800" dirty="0"/>
            </a:br>
            <a:r>
              <a:rPr lang="en-US" sz="3700" dirty="0"/>
              <a:t>Readme</a:t>
            </a:r>
          </a:p>
        </p:txBody>
      </p:sp>
    </p:spTree>
    <p:extLst>
      <p:ext uri="{BB962C8B-B14F-4D97-AF65-F5344CB8AC3E}">
        <p14:creationId xmlns:p14="http://schemas.microsoft.com/office/powerpoint/2010/main" val="29816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717" y="1706563"/>
            <a:ext cx="11165221" cy="5016758"/>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400" dirty="0">
                <a:latin typeface="+mj-lt"/>
              </a:rPr>
              <a:t>Write it in plain text or markdown format</a:t>
            </a:r>
          </a:p>
          <a:p>
            <a:pPr marL="922338" lvl="1" indent="-465138">
              <a:spcAft>
                <a:spcPts val="1200"/>
              </a:spcAft>
              <a:buClr>
                <a:srgbClr val="B31B16"/>
              </a:buClr>
              <a:buFont typeface="Wingdings 3" panose="05040102010807070707" pitchFamily="18" charset="2"/>
              <a:buChar char="Æ"/>
            </a:pPr>
            <a:r>
              <a:rPr lang="en-US" sz="2400" dirty="0">
                <a:latin typeface="+mj-lt"/>
              </a:rPr>
              <a:t>Instructions to reproduce the study</a:t>
            </a:r>
          </a:p>
          <a:p>
            <a:pPr marL="922338" lvl="1" indent="-465138">
              <a:spcAft>
                <a:spcPts val="1200"/>
              </a:spcAft>
              <a:buClr>
                <a:srgbClr val="B31B16"/>
              </a:buClr>
              <a:buFont typeface="Wingdings 3" panose="05040102010807070707" pitchFamily="18" charset="2"/>
              <a:buChar char="Æ"/>
            </a:pPr>
            <a:r>
              <a:rPr lang="en-US" sz="2400" dirty="0">
                <a:latin typeface="+mj-lt"/>
              </a:rPr>
              <a:t>Manifest (contents of the reproducibility package)</a:t>
            </a:r>
          </a:p>
          <a:p>
            <a:pPr marL="922338" lvl="1" indent="-465138">
              <a:spcAft>
                <a:spcPts val="1200"/>
              </a:spcAft>
              <a:buClr>
                <a:srgbClr val="B31B16"/>
              </a:buClr>
              <a:buFont typeface="Wingdings 3" panose="05040102010807070707" pitchFamily="18" charset="2"/>
              <a:buChar char="Æ"/>
            </a:pPr>
            <a:r>
              <a:rPr lang="en-US" sz="2400" dirty="0">
                <a:latin typeface="+mj-lt"/>
              </a:rPr>
              <a:t>Article citation (if known)</a:t>
            </a:r>
          </a:p>
          <a:p>
            <a:pPr marL="922338" lvl="1" indent="-465138">
              <a:spcAft>
                <a:spcPts val="1200"/>
              </a:spcAft>
              <a:buClr>
                <a:srgbClr val="B31B16"/>
              </a:buClr>
              <a:buFont typeface="Wingdings 3" panose="05040102010807070707" pitchFamily="18" charset="2"/>
              <a:buChar char="Æ"/>
            </a:pPr>
            <a:r>
              <a:rPr lang="en-US" sz="2400" dirty="0">
                <a:latin typeface="+mj-lt"/>
              </a:rPr>
              <a:t>Data Citation and License</a:t>
            </a:r>
          </a:p>
          <a:p>
            <a:pPr marL="922338" lvl="1" indent="-465138">
              <a:spcAft>
                <a:spcPts val="1200"/>
              </a:spcAft>
              <a:buClr>
                <a:srgbClr val="B31B16"/>
              </a:buClr>
              <a:buFont typeface="Wingdings 3" panose="05040102010807070707" pitchFamily="18" charset="2"/>
              <a:buChar char="Æ"/>
            </a:pPr>
            <a:r>
              <a:rPr lang="en-US" sz="2400" dirty="0">
                <a:latin typeface="+mj-lt"/>
              </a:rPr>
              <a:t>Code Citation and License</a:t>
            </a:r>
          </a:p>
          <a:p>
            <a:pPr marL="922338" lvl="1" indent="-465138">
              <a:spcAft>
                <a:spcPts val="1200"/>
              </a:spcAft>
              <a:buClr>
                <a:srgbClr val="B31B16"/>
              </a:buClr>
              <a:buFont typeface="Wingdings 3" panose="05040102010807070707" pitchFamily="18" charset="2"/>
              <a:buChar char="Æ"/>
            </a:pPr>
            <a:r>
              <a:rPr lang="en-US" sz="2400" dirty="0">
                <a:latin typeface="+mj-lt"/>
              </a:rPr>
              <a:t>Computing Environment</a:t>
            </a:r>
          </a:p>
          <a:p>
            <a:pPr marL="922338" lvl="1" indent="-465138">
              <a:spcAft>
                <a:spcPts val="1200"/>
              </a:spcAft>
              <a:buClr>
                <a:srgbClr val="B31B16"/>
              </a:buClr>
              <a:buFont typeface="Wingdings 3" panose="05040102010807070707" pitchFamily="18" charset="2"/>
              <a:buChar char="Æ"/>
            </a:pPr>
            <a:r>
              <a:rPr lang="en-US" sz="2400" dirty="0">
                <a:latin typeface="+mj-lt"/>
              </a:rPr>
              <a:t>Tables/Figures and  corresponding  Code and Line number(s) that produced them</a:t>
            </a:r>
          </a:p>
          <a:p>
            <a:pPr marL="922338" lvl="1" indent="-465138">
              <a:spcAft>
                <a:spcPts val="1200"/>
              </a:spcAft>
              <a:buClr>
                <a:srgbClr val="B31B16"/>
              </a:buClr>
              <a:buFont typeface="Wingdings 3" panose="05040102010807070707" pitchFamily="18" charset="2"/>
              <a:buChar char="Æ"/>
            </a:pPr>
            <a:r>
              <a:rPr lang="en-US" sz="2400" dirty="0">
                <a:latin typeface="+mj-lt"/>
              </a:rPr>
              <a:t>Errata (if post publication replication)</a:t>
            </a:r>
            <a:endParaRPr lang="en-US" sz="2000" b="1" dirty="0">
              <a:latin typeface="+mj-lt"/>
            </a:endParaRPr>
          </a:p>
        </p:txBody>
      </p:sp>
      <p:sp>
        <p:nvSpPr>
          <p:cNvPr id="5" name="Title 1">
            <a:extLst>
              <a:ext uri="{FF2B5EF4-FFF2-40B4-BE49-F238E27FC236}">
                <a16:creationId xmlns:a16="http://schemas.microsoft.com/office/drawing/2014/main" id="{8179070B-CDE4-47B2-B4EC-58DD105B1777}"/>
              </a:ext>
            </a:extLst>
          </p:cNvPr>
          <p:cNvSpPr txBox="1">
            <a:spLocks/>
          </p:cNvSpPr>
          <p:nvPr/>
        </p:nvSpPr>
        <p:spPr>
          <a:xfrm>
            <a:off x="752062" y="3810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6: Data and Code Review</a:t>
            </a:r>
            <a:br>
              <a:rPr lang="en-US" sz="4800" dirty="0"/>
            </a:br>
            <a:r>
              <a:rPr lang="en-US" sz="3700" dirty="0"/>
              <a:t>Readme</a:t>
            </a:r>
          </a:p>
        </p:txBody>
      </p:sp>
    </p:spTree>
    <p:extLst>
      <p:ext uri="{BB962C8B-B14F-4D97-AF65-F5344CB8AC3E}">
        <p14:creationId xmlns:p14="http://schemas.microsoft.com/office/powerpoint/2010/main" val="424949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C33208-CBF7-447B-9DCB-DC74AD2D416E}"/>
              </a:ext>
            </a:extLst>
          </p:cNvPr>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Discussion/Questions</a:t>
            </a:r>
          </a:p>
        </p:txBody>
      </p:sp>
    </p:spTree>
    <p:extLst>
      <p:ext uri="{BB962C8B-B14F-4D97-AF65-F5344CB8AC3E}">
        <p14:creationId xmlns:p14="http://schemas.microsoft.com/office/powerpoint/2010/main" val="319019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3"/>
          </p:nvPr>
        </p:nvSpPr>
        <p:spPr/>
        <p:txBody>
          <a:bodyPr>
            <a:normAutofit/>
          </a:bodyPr>
          <a:lstStyle/>
          <a:p>
            <a:pPr lvl="0" defTabSz="457200">
              <a:lnSpc>
                <a:spcPct val="100000"/>
              </a:lnSpc>
              <a:spcBef>
                <a:spcPct val="20000"/>
              </a:spcBef>
            </a:pPr>
            <a:r>
              <a:rPr lang="en-US" dirty="0">
                <a:latin typeface="Calibri" panose="020F0502020204030204" pitchFamily="34" charset="0"/>
                <a:cs typeface="Calibri" panose="020F0502020204030204" pitchFamily="34" charset="0"/>
              </a:rPr>
              <a:t>Feedback welcome and encouraged!</a:t>
            </a:r>
          </a:p>
          <a:p>
            <a:pPr lvl="0" defTabSz="457200">
              <a:lnSpc>
                <a:spcPct val="100000"/>
              </a:lnSpc>
              <a:spcBef>
                <a:spcPct val="20000"/>
              </a:spcBef>
            </a:pPr>
            <a:r>
              <a:rPr lang="en-US" dirty="0">
                <a:latin typeface="Calibri" panose="020F0502020204030204" pitchFamily="34" charset="0"/>
                <a:cs typeface="Calibri" panose="020F0502020204030204" pitchFamily="34" charset="0"/>
              </a:rPr>
              <a:t>&lt;link to workshop evaluation form&gt;</a:t>
            </a:r>
          </a:p>
          <a:p>
            <a:pPr lvl="0" defTabSz="457200">
              <a:lnSpc>
                <a:spcPct val="100000"/>
              </a:lnSpc>
              <a:spcBef>
                <a:spcPct val="20000"/>
              </a:spcBef>
            </a:pPr>
            <a:endParaRPr lang="en-US" dirty="0">
              <a:latin typeface="Calibri" panose="020F0502020204030204" pitchFamily="34" charset="0"/>
              <a:cs typeface="Calibri" panose="020F0502020204030204" pitchFamily="34" charset="0"/>
            </a:endParaRPr>
          </a:p>
          <a:p>
            <a:pPr defTabSz="457200">
              <a:lnSpc>
                <a:spcPct val="100000"/>
              </a:lnSpc>
              <a:spcBef>
                <a:spcPct val="20000"/>
              </a:spcBef>
            </a:pPr>
            <a:r>
              <a:rPr lang="en-US" b="1" dirty="0"/>
              <a:t>Florio Arguillas, Ph.D.</a:t>
            </a:r>
          </a:p>
          <a:p>
            <a:pPr defTabSz="457200">
              <a:lnSpc>
                <a:spcPct val="100000"/>
              </a:lnSpc>
              <a:spcBef>
                <a:spcPct val="20000"/>
              </a:spcBef>
            </a:pPr>
            <a:r>
              <a:rPr lang="en-US" b="1" dirty="0">
                <a:hlinkClick r:id="rId3"/>
              </a:rPr>
              <a:t>foa2@cornell.edu</a:t>
            </a:r>
            <a:endParaRPr lang="en-US" b="1" dirty="0"/>
          </a:p>
          <a:p>
            <a:pPr defTabSz="457200">
              <a:lnSpc>
                <a:spcPct val="100000"/>
              </a:lnSpc>
              <a:spcBef>
                <a:spcPct val="20000"/>
              </a:spcBef>
            </a:pPr>
            <a:endParaRPr lang="en-US" b="1" dirty="0"/>
          </a:p>
          <a:p>
            <a:pPr defTabSz="457200">
              <a:lnSpc>
                <a:spcPct val="100000"/>
              </a:lnSpc>
              <a:spcBef>
                <a:spcPct val="20000"/>
              </a:spcBef>
            </a:pPr>
            <a:endParaRPr lang="en-US" b="1" dirty="0"/>
          </a:p>
          <a:p>
            <a:pPr lvl="0" defTabSz="457200">
              <a:lnSpc>
                <a:spcPct val="100000"/>
              </a:lnSpc>
              <a:spcBef>
                <a:spcPct val="20000"/>
              </a:spcBef>
            </a:pPr>
            <a:endParaRPr lang="en-US" b="1"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normAutofit fontScale="90000"/>
          </a:bodyPr>
          <a:lstStyle/>
          <a:p>
            <a:r>
              <a:rPr lang="en-US" sz="4400" b="1" dirty="0"/>
              <a:t>THANK YOU</a:t>
            </a:r>
            <a:endParaRPr lang="en-US" sz="2700" i="1" dirty="0"/>
          </a:p>
        </p:txBody>
      </p:sp>
    </p:spTree>
    <p:extLst>
      <p:ext uri="{BB962C8B-B14F-4D97-AF65-F5344CB8AC3E}">
        <p14:creationId xmlns:p14="http://schemas.microsoft.com/office/powerpoint/2010/main" val="41137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81000" y="3200400"/>
            <a:ext cx="11571817" cy="2548065"/>
          </a:xfrm>
        </p:spPr>
        <p:txBody>
          <a:bodyPr>
            <a:normAutofit fontScale="85000" lnSpcReduction="20000"/>
          </a:bodyPr>
          <a:lstStyle/>
          <a:p>
            <a:pPr marL="0" indent="0">
              <a:buNone/>
            </a:pPr>
            <a:r>
              <a:rPr lang="en-US" sz="4300" b="1" dirty="0">
                <a:solidFill>
                  <a:schemeClr val="tx1"/>
                </a:solidFill>
                <a:latin typeface="+mj-lt"/>
                <a:cs typeface="Calibri Light" panose="020F0302020204030204" pitchFamily="34" charset="0"/>
              </a:rPr>
              <a:t>Data Citation</a:t>
            </a:r>
          </a:p>
          <a:p>
            <a:pPr marL="0" indent="0">
              <a:buNone/>
            </a:pPr>
            <a:endParaRPr lang="en-US" sz="4300" b="1" dirty="0">
              <a:solidFill>
                <a:schemeClr val="tx1"/>
              </a:solidFill>
              <a:latin typeface="+mj-lt"/>
              <a:cs typeface="Calibri Light" panose="020F0302020204030204" pitchFamily="34" charset="0"/>
            </a:endParaRPr>
          </a:p>
          <a:p>
            <a:r>
              <a:rPr lang="en-US" sz="2800" dirty="0">
                <a:solidFill>
                  <a:schemeClr val="tx1"/>
                </a:solidFill>
                <a:latin typeface="+mj-lt"/>
              </a:rPr>
              <a:t>Cite ALL  DATA used in your study in the reference/bibliography section or your manuscript and in your Readme file.</a:t>
            </a:r>
          </a:p>
          <a:p>
            <a:endParaRPr lang="en-US" sz="2800" dirty="0">
              <a:solidFill>
                <a:schemeClr val="tx1"/>
              </a:solidFill>
              <a:latin typeface="+mj-lt"/>
            </a:endParaRPr>
          </a:p>
          <a:p>
            <a:r>
              <a:rPr lang="en-US" sz="2800" dirty="0">
                <a:solidFill>
                  <a:schemeClr val="tx1"/>
                </a:solidFill>
                <a:latin typeface="+mj-lt"/>
              </a:rPr>
              <a:t>	https://data.research.cornell.edu/content/data-citation</a:t>
            </a:r>
          </a:p>
        </p:txBody>
      </p:sp>
      <p:sp>
        <p:nvSpPr>
          <p:cNvPr id="2" name="Title 1"/>
          <p:cNvSpPr>
            <a:spLocks noGrp="1"/>
          </p:cNvSpPr>
          <p:nvPr>
            <p:ph type="title"/>
          </p:nvPr>
        </p:nvSpPr>
        <p:spPr>
          <a:xfrm>
            <a:off x="382609" y="1145985"/>
            <a:ext cx="11570208" cy="1734312"/>
          </a:xfrm>
        </p:spPr>
        <p:txBody>
          <a:bodyPr>
            <a:normAutofit fontScale="90000"/>
          </a:bodyPr>
          <a:lstStyle/>
          <a:p>
            <a:r>
              <a:rPr lang="en-US" sz="4100" b="1" dirty="0">
                <a:solidFill>
                  <a:schemeClr val="tx1"/>
                </a:solidFill>
                <a:ea typeface="+mn-ea"/>
                <a:cs typeface="Calibri Light" panose="020F0302020204030204" pitchFamily="34" charset="0"/>
              </a:rPr>
              <a:t>Citation Transparency</a:t>
            </a:r>
            <a:br>
              <a:rPr lang="en-US" sz="4100" b="1" dirty="0">
                <a:solidFill>
                  <a:schemeClr val="tx1"/>
                </a:solidFill>
                <a:ea typeface="+mn-ea"/>
                <a:cs typeface="Calibri Light" panose="020F0302020204030204" pitchFamily="34" charset="0"/>
              </a:rPr>
            </a:br>
            <a:br>
              <a:rPr lang="en-US" dirty="0"/>
            </a:br>
            <a:r>
              <a:rPr lang="en-US" sz="2700" dirty="0">
                <a:solidFill>
                  <a:schemeClr val="tx1"/>
                </a:solidFill>
                <a:cs typeface="Calibri" panose="020F0502020204030204" pitchFamily="34" charset="0"/>
              </a:rPr>
              <a:t>Making sure that every article you’ve used in the study are cited in your reference section, cite the specific pages used, if possible, especially in thesis or dissertation.  Of course, follow publisher formatting rules.</a:t>
            </a:r>
            <a:br>
              <a:rPr lang="en-US" sz="2200" dirty="0">
                <a:solidFill>
                  <a:schemeClr val="tx1"/>
                </a:solidFill>
                <a:cs typeface="Calibri" panose="020F0502020204030204" pitchFamily="34" charset="0"/>
              </a:rPr>
            </a:br>
            <a:br>
              <a:rPr lang="en-US" sz="2200" dirty="0">
                <a:cs typeface="Calibri" panose="020F0502020204030204" pitchFamily="34" charset="0"/>
              </a:rPr>
            </a:br>
            <a:endParaRPr lang="en-US" sz="2200" dirty="0">
              <a:cs typeface="Calibri" panose="020F0502020204030204" pitchFamily="34" charset="0"/>
            </a:endParaRPr>
          </a:p>
        </p:txBody>
      </p:sp>
      <p:pic>
        <p:nvPicPr>
          <p:cNvPr id="4" name="Picture 3">
            <a:extLst>
              <a:ext uri="{FF2B5EF4-FFF2-40B4-BE49-F238E27FC236}">
                <a16:creationId xmlns:a16="http://schemas.microsoft.com/office/drawing/2014/main" id="{25C4B638-88B3-44CF-8431-FADE75C2D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9980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FF6D1D-BE5E-456D-86B6-C37E773AE1C3}"/>
              </a:ext>
            </a:extLst>
          </p:cNvPr>
          <p:cNvSpPr txBox="1"/>
          <p:nvPr/>
        </p:nvSpPr>
        <p:spPr>
          <a:xfrm>
            <a:off x="790414" y="805912"/>
            <a:ext cx="5966847"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methodological reproducibility</a:t>
            </a:r>
          </a:p>
        </p:txBody>
      </p:sp>
      <p:sp>
        <p:nvSpPr>
          <p:cNvPr id="4" name="TextBox 3">
            <a:extLst>
              <a:ext uri="{FF2B5EF4-FFF2-40B4-BE49-F238E27FC236}">
                <a16:creationId xmlns:a16="http://schemas.microsoft.com/office/drawing/2014/main" id="{20DAFD2A-1298-489C-91CC-273F3DB4A9C1}"/>
              </a:ext>
            </a:extLst>
          </p:cNvPr>
          <p:cNvSpPr txBox="1"/>
          <p:nvPr/>
        </p:nvSpPr>
        <p:spPr>
          <a:xfrm>
            <a:off x="1894346" y="4437806"/>
            <a:ext cx="3606922"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REPEATABILITY</a:t>
            </a:r>
          </a:p>
        </p:txBody>
      </p:sp>
      <p:sp>
        <p:nvSpPr>
          <p:cNvPr id="5" name="TextBox 4">
            <a:extLst>
              <a:ext uri="{FF2B5EF4-FFF2-40B4-BE49-F238E27FC236}">
                <a16:creationId xmlns:a16="http://schemas.microsoft.com/office/drawing/2014/main" id="{DB7D8D17-2EA0-44B3-8010-A69036947C4A}"/>
              </a:ext>
            </a:extLst>
          </p:cNvPr>
          <p:cNvSpPr txBox="1"/>
          <p:nvPr/>
        </p:nvSpPr>
        <p:spPr>
          <a:xfrm>
            <a:off x="7157635" y="1354595"/>
            <a:ext cx="4149702"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PREPRODUCIBILITY</a:t>
            </a:r>
          </a:p>
        </p:txBody>
      </p:sp>
      <p:sp>
        <p:nvSpPr>
          <p:cNvPr id="6" name="TextBox 5">
            <a:extLst>
              <a:ext uri="{FF2B5EF4-FFF2-40B4-BE49-F238E27FC236}">
                <a16:creationId xmlns:a16="http://schemas.microsoft.com/office/drawing/2014/main" id="{FC3A308E-85D5-4E6E-82B0-DE88208856F6}"/>
              </a:ext>
            </a:extLst>
          </p:cNvPr>
          <p:cNvSpPr txBox="1"/>
          <p:nvPr/>
        </p:nvSpPr>
        <p:spPr>
          <a:xfrm>
            <a:off x="2709620" y="3533251"/>
            <a:ext cx="8352390"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COMPUTATIONAL REPRODUCIBILITY</a:t>
            </a:r>
          </a:p>
        </p:txBody>
      </p:sp>
      <p:sp>
        <p:nvSpPr>
          <p:cNvPr id="7" name="TextBox 6">
            <a:extLst>
              <a:ext uri="{FF2B5EF4-FFF2-40B4-BE49-F238E27FC236}">
                <a16:creationId xmlns:a16="http://schemas.microsoft.com/office/drawing/2014/main" id="{9DCCAA83-A94C-4FB7-8265-BA75A578AB94}"/>
              </a:ext>
            </a:extLst>
          </p:cNvPr>
          <p:cNvSpPr txBox="1"/>
          <p:nvPr/>
        </p:nvSpPr>
        <p:spPr>
          <a:xfrm>
            <a:off x="557939" y="2494603"/>
            <a:ext cx="3465163"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direct replication</a:t>
            </a:r>
          </a:p>
        </p:txBody>
      </p:sp>
      <p:sp>
        <p:nvSpPr>
          <p:cNvPr id="8" name="TextBox 7">
            <a:extLst>
              <a:ext uri="{FF2B5EF4-FFF2-40B4-BE49-F238E27FC236}">
                <a16:creationId xmlns:a16="http://schemas.microsoft.com/office/drawing/2014/main" id="{94E2C8E0-8EE6-4830-BAF9-56B54AC024D7}"/>
              </a:ext>
            </a:extLst>
          </p:cNvPr>
          <p:cNvSpPr txBox="1"/>
          <p:nvPr/>
        </p:nvSpPr>
        <p:spPr>
          <a:xfrm>
            <a:off x="2709620" y="1677155"/>
            <a:ext cx="3416117" cy="584775"/>
          </a:xfrm>
          <a:prstGeom prst="rect">
            <a:avLst/>
          </a:prstGeom>
          <a:noFill/>
        </p:spPr>
        <p:txBody>
          <a:bodyPr wrap="square" rtlCol="0">
            <a:spAutoFit/>
          </a:bodyPr>
          <a:lstStyle/>
          <a:p>
            <a:pPr algn="ctr"/>
            <a:r>
              <a:rPr lang="en-US" sz="3200" dirty="0">
                <a:latin typeface="Roboto" panose="02000000000000000000" pitchFamily="2" charset="0"/>
                <a:ea typeface="Roboto" panose="02000000000000000000" pitchFamily="2" charset="0"/>
              </a:rPr>
              <a:t>REPLICABILITY</a:t>
            </a:r>
          </a:p>
        </p:txBody>
      </p:sp>
      <p:sp>
        <p:nvSpPr>
          <p:cNvPr id="9" name="TextBox 8">
            <a:extLst>
              <a:ext uri="{FF2B5EF4-FFF2-40B4-BE49-F238E27FC236}">
                <a16:creationId xmlns:a16="http://schemas.microsoft.com/office/drawing/2014/main" id="{BA44D167-C614-46A5-AB19-364621ECC921}"/>
              </a:ext>
            </a:extLst>
          </p:cNvPr>
          <p:cNvSpPr txBox="1"/>
          <p:nvPr/>
        </p:nvSpPr>
        <p:spPr>
          <a:xfrm>
            <a:off x="7157635" y="4481938"/>
            <a:ext cx="4443493"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conceptual replication</a:t>
            </a:r>
          </a:p>
        </p:txBody>
      </p:sp>
      <p:sp>
        <p:nvSpPr>
          <p:cNvPr id="10" name="TextBox 9">
            <a:extLst>
              <a:ext uri="{FF2B5EF4-FFF2-40B4-BE49-F238E27FC236}">
                <a16:creationId xmlns:a16="http://schemas.microsoft.com/office/drawing/2014/main" id="{F7B2B268-2391-4B7D-A53B-556E0541E180}"/>
              </a:ext>
            </a:extLst>
          </p:cNvPr>
          <p:cNvSpPr txBox="1"/>
          <p:nvPr/>
        </p:nvSpPr>
        <p:spPr>
          <a:xfrm>
            <a:off x="7401732" y="742427"/>
            <a:ext cx="2408695"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validation</a:t>
            </a:r>
          </a:p>
        </p:txBody>
      </p:sp>
      <p:sp>
        <p:nvSpPr>
          <p:cNvPr id="11" name="TextBox 10">
            <a:extLst>
              <a:ext uri="{FF2B5EF4-FFF2-40B4-BE49-F238E27FC236}">
                <a16:creationId xmlns:a16="http://schemas.microsoft.com/office/drawing/2014/main" id="{B835B1F0-26EA-4F78-A77B-31E4A952FAF2}"/>
              </a:ext>
            </a:extLst>
          </p:cNvPr>
          <p:cNvSpPr txBox="1"/>
          <p:nvPr/>
        </p:nvSpPr>
        <p:spPr>
          <a:xfrm>
            <a:off x="6757261" y="5531621"/>
            <a:ext cx="3053166"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VERIFICATION</a:t>
            </a:r>
          </a:p>
        </p:txBody>
      </p:sp>
      <p:sp>
        <p:nvSpPr>
          <p:cNvPr id="12" name="TextBox 11">
            <a:extLst>
              <a:ext uri="{FF2B5EF4-FFF2-40B4-BE49-F238E27FC236}">
                <a16:creationId xmlns:a16="http://schemas.microsoft.com/office/drawing/2014/main" id="{700E27A6-ABF3-4F11-83DC-D8B8686CAA72}"/>
              </a:ext>
            </a:extLst>
          </p:cNvPr>
          <p:cNvSpPr txBox="1"/>
          <p:nvPr/>
        </p:nvSpPr>
        <p:spPr>
          <a:xfrm>
            <a:off x="1380640" y="5427698"/>
            <a:ext cx="4653366"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empirical reproducibility</a:t>
            </a:r>
          </a:p>
        </p:txBody>
      </p:sp>
      <p:sp>
        <p:nvSpPr>
          <p:cNvPr id="13" name="TextBox 12">
            <a:extLst>
              <a:ext uri="{FF2B5EF4-FFF2-40B4-BE49-F238E27FC236}">
                <a16:creationId xmlns:a16="http://schemas.microsoft.com/office/drawing/2014/main" id="{E643F341-8A4E-4127-88C4-00704596A8A3}"/>
              </a:ext>
            </a:extLst>
          </p:cNvPr>
          <p:cNvSpPr txBox="1"/>
          <p:nvPr/>
        </p:nvSpPr>
        <p:spPr>
          <a:xfrm>
            <a:off x="6034006" y="2461969"/>
            <a:ext cx="4777354" cy="584775"/>
          </a:xfrm>
          <a:prstGeom prst="rect">
            <a:avLst/>
          </a:prstGeom>
          <a:noFill/>
        </p:spPr>
        <p:txBody>
          <a:bodyPr wrap="square" rtlCol="0">
            <a:spAutoFit/>
          </a:bodyPr>
          <a:lstStyle/>
          <a:p>
            <a:pPr algn="ctr"/>
            <a:r>
              <a:rPr lang="en-US" sz="3200" dirty="0">
                <a:latin typeface="Roboto" panose="02000000000000000000" pitchFamily="2" charset="0"/>
                <a:ea typeface="Roboto" panose="02000000000000000000" pitchFamily="2" charset="0"/>
              </a:rPr>
              <a:t>statistical reproducibility</a:t>
            </a:r>
          </a:p>
        </p:txBody>
      </p:sp>
      <p:pic>
        <p:nvPicPr>
          <p:cNvPr id="17" name="Picture 16">
            <a:extLst>
              <a:ext uri="{FF2B5EF4-FFF2-40B4-BE49-F238E27FC236}">
                <a16:creationId xmlns:a16="http://schemas.microsoft.com/office/drawing/2014/main" id="{4F364D62-B683-43E3-8050-B17FAC2AFF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68826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52927</TotalTime>
  <Words>5612</Words>
  <Application>Microsoft Office PowerPoint</Application>
  <PresentationFormat>Widescreen</PresentationFormat>
  <Paragraphs>609</Paragraphs>
  <Slides>73</Slides>
  <Notes>72</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73</vt:i4>
      </vt:variant>
    </vt:vector>
  </HeadingPairs>
  <TitlesOfParts>
    <vt:vector size="89" baseType="lpstr">
      <vt:lpstr>Arial</vt:lpstr>
      <vt:lpstr>Calibri</vt:lpstr>
      <vt:lpstr>Century Gothic</vt:lpstr>
      <vt:lpstr>Courier New</vt:lpstr>
      <vt:lpstr>Helvetica</vt:lpstr>
      <vt:lpstr>Playfair Display ExtraBold</vt:lpstr>
      <vt:lpstr>Roboto</vt:lpstr>
      <vt:lpstr>Roboto Black</vt:lpstr>
      <vt:lpstr>Roboto Condensed</vt:lpstr>
      <vt:lpstr>Roboto Medium</vt:lpstr>
      <vt:lpstr>Times</vt:lpstr>
      <vt:lpstr>Times New Roman</vt:lpstr>
      <vt:lpstr>Webdings</vt:lpstr>
      <vt:lpstr>Wingdings</vt:lpstr>
      <vt:lpstr>Wingdings 3</vt:lpstr>
      <vt:lpstr>Office Theme</vt:lpstr>
      <vt:lpstr>How to make your thesis, dissertation,  or scientific paper transparent and reproducible </vt:lpstr>
      <vt:lpstr>PowerPoint Presentation</vt:lpstr>
      <vt:lpstr>PowerPoint Presentation</vt:lpstr>
      <vt:lpstr>Outline of the workshop</vt:lpstr>
      <vt:lpstr>PowerPoint Presentation</vt:lpstr>
      <vt:lpstr>Transparency</vt:lpstr>
      <vt:lpstr>Pre-Registration of Analysis plan</vt:lpstr>
      <vt:lpstr>Citation Transparency  Making sure that every article you’ve used in the study are cited in your reference section, cite the specific pages used, if possible, especially in thesis or dissertation.  Of course, follow publisher formatting rules.  </vt:lpstr>
      <vt:lpstr>PowerPoint Presentation</vt:lpstr>
      <vt:lpstr>Reproducibility (Computational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Reproduction of Results Service (R Squared)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Glaring code inefficiencies</vt:lpstr>
      <vt:lpstr>Hardcoded values</vt:lpstr>
      <vt:lpstr>Lack of Seed</vt:lpstr>
      <vt:lpstr>Lack of Seed</vt:lpstr>
      <vt:lpstr>PowerPoint Presentation</vt:lpstr>
      <vt:lpstr>Readme – Instructions to reproduce the study</vt:lpstr>
      <vt:lpstr>Organize and Package the Reproduction Materials</vt:lpstr>
      <vt:lpstr>Validate</vt:lpstr>
      <vt:lpstr>Deposit RM in a Digital Repository </vt:lpstr>
      <vt:lpstr>Most Common Error Types present in Manuscripts</vt:lpstr>
      <vt:lpstr>PowerPoint Presentation</vt:lpstr>
      <vt:lpstr>PowerPoint Presentation</vt:lpstr>
      <vt:lpstr>PowerPoint Presentation</vt:lpstr>
      <vt:lpstr>PowerPoint Presentation</vt:lpstr>
      <vt:lpstr>PowerPoint Presentation</vt:lpstr>
      <vt:lpstr>PowerPoint Presentation</vt:lpstr>
      <vt:lpstr>Most Common Error Types present in Scripts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Data &amp; code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dc:title>
  <dc:creator>Lynn P. Martin</dc:creator>
  <cp:lastModifiedBy>Florio Orocio Arguillas</cp:lastModifiedBy>
  <cp:revision>453</cp:revision>
  <cp:lastPrinted>2021-09-03T14:27:48Z</cp:lastPrinted>
  <dcterms:created xsi:type="dcterms:W3CDTF">2017-05-02T21:12:26Z</dcterms:created>
  <dcterms:modified xsi:type="dcterms:W3CDTF">2021-10-05T16:46:10Z</dcterms:modified>
</cp:coreProperties>
</file>